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124"/>
  </p:notesMasterIdLst>
  <p:handoutMasterIdLst>
    <p:handoutMasterId r:id="rId125"/>
  </p:handoutMasterIdLst>
  <p:sldIdLst>
    <p:sldId id="695" r:id="rId5"/>
    <p:sldId id="838" r:id="rId6"/>
    <p:sldId id="762" r:id="rId7"/>
    <p:sldId id="779" r:id="rId8"/>
    <p:sldId id="824" r:id="rId9"/>
    <p:sldId id="4751" r:id="rId10"/>
    <p:sldId id="4749" r:id="rId11"/>
    <p:sldId id="4707" r:id="rId12"/>
    <p:sldId id="4747" r:id="rId13"/>
    <p:sldId id="4752" r:id="rId14"/>
    <p:sldId id="4753" r:id="rId15"/>
    <p:sldId id="4754" r:id="rId16"/>
    <p:sldId id="4748" r:id="rId17"/>
    <p:sldId id="4723" r:id="rId18"/>
    <p:sldId id="4726" r:id="rId19"/>
    <p:sldId id="4728" r:id="rId20"/>
    <p:sldId id="4848" r:id="rId21"/>
    <p:sldId id="4849" r:id="rId22"/>
    <p:sldId id="4853" r:id="rId23"/>
    <p:sldId id="4854" r:id="rId24"/>
    <p:sldId id="4852" r:id="rId25"/>
    <p:sldId id="4750" r:id="rId26"/>
    <p:sldId id="4664" r:id="rId27"/>
    <p:sldId id="4668" r:id="rId28"/>
    <p:sldId id="4736" r:id="rId29"/>
    <p:sldId id="4756" r:id="rId30"/>
    <p:sldId id="4708" r:id="rId31"/>
    <p:sldId id="4755" r:id="rId32"/>
    <p:sldId id="876" r:id="rId33"/>
    <p:sldId id="4667" r:id="rId34"/>
    <p:sldId id="4757" r:id="rId35"/>
    <p:sldId id="4737" r:id="rId36"/>
    <p:sldId id="4738" r:id="rId37"/>
    <p:sldId id="4739" r:id="rId38"/>
    <p:sldId id="4745" r:id="rId39"/>
    <p:sldId id="4758" r:id="rId40"/>
    <p:sldId id="4759" r:id="rId41"/>
    <p:sldId id="4762" r:id="rId42"/>
    <p:sldId id="4763" r:id="rId43"/>
    <p:sldId id="4761" r:id="rId44"/>
    <p:sldId id="4764" r:id="rId45"/>
    <p:sldId id="4760" r:id="rId46"/>
    <p:sldId id="4770" r:id="rId47"/>
    <p:sldId id="4765" r:id="rId48"/>
    <p:sldId id="4766" r:id="rId49"/>
    <p:sldId id="4767" r:id="rId50"/>
    <p:sldId id="4768" r:id="rId51"/>
    <p:sldId id="4769" r:id="rId52"/>
    <p:sldId id="4775" r:id="rId53"/>
    <p:sldId id="4771" r:id="rId54"/>
    <p:sldId id="4772" r:id="rId55"/>
    <p:sldId id="4773" r:id="rId56"/>
    <p:sldId id="4774" r:id="rId57"/>
    <p:sldId id="4776" r:id="rId58"/>
    <p:sldId id="4777" r:id="rId59"/>
    <p:sldId id="4787" r:id="rId60"/>
    <p:sldId id="4788" r:id="rId61"/>
    <p:sldId id="4789" r:id="rId62"/>
    <p:sldId id="4790" r:id="rId63"/>
    <p:sldId id="4780" r:id="rId64"/>
    <p:sldId id="4781" r:id="rId65"/>
    <p:sldId id="4791" r:id="rId66"/>
    <p:sldId id="4792" r:id="rId67"/>
    <p:sldId id="4793" r:id="rId68"/>
    <p:sldId id="4794" r:id="rId69"/>
    <p:sldId id="4795" r:id="rId70"/>
    <p:sldId id="4796" r:id="rId71"/>
    <p:sldId id="4797" r:id="rId72"/>
    <p:sldId id="4830" r:id="rId73"/>
    <p:sldId id="4831" r:id="rId74"/>
    <p:sldId id="4832" r:id="rId75"/>
    <p:sldId id="4833" r:id="rId76"/>
    <p:sldId id="4838" r:id="rId77"/>
    <p:sldId id="4839" r:id="rId78"/>
    <p:sldId id="4837" r:id="rId79"/>
    <p:sldId id="4834" r:id="rId80"/>
    <p:sldId id="4835" r:id="rId81"/>
    <p:sldId id="4836" r:id="rId82"/>
    <p:sldId id="4840" r:id="rId83"/>
    <p:sldId id="4841" r:id="rId84"/>
    <p:sldId id="4842" r:id="rId85"/>
    <p:sldId id="4843" r:id="rId86"/>
    <p:sldId id="4844" r:id="rId87"/>
    <p:sldId id="4798" r:id="rId88"/>
    <p:sldId id="4799" r:id="rId89"/>
    <p:sldId id="4800" r:id="rId90"/>
    <p:sldId id="4801" r:id="rId91"/>
    <p:sldId id="4802" r:id="rId92"/>
    <p:sldId id="4803" r:id="rId93"/>
    <p:sldId id="4804" r:id="rId94"/>
    <p:sldId id="4805" r:id="rId95"/>
    <p:sldId id="4806" r:id="rId96"/>
    <p:sldId id="4807" r:id="rId97"/>
    <p:sldId id="4808" r:id="rId98"/>
    <p:sldId id="4809" r:id="rId99"/>
    <p:sldId id="4813" r:id="rId100"/>
    <p:sldId id="4816" r:id="rId101"/>
    <p:sldId id="4817" r:id="rId102"/>
    <p:sldId id="4814" r:id="rId103"/>
    <p:sldId id="4818" r:id="rId104"/>
    <p:sldId id="4819" r:id="rId105"/>
    <p:sldId id="4815" r:id="rId106"/>
    <p:sldId id="4820" r:id="rId107"/>
    <p:sldId id="4821" r:id="rId108"/>
    <p:sldId id="4822" r:id="rId109"/>
    <p:sldId id="4810" r:id="rId110"/>
    <p:sldId id="4811" r:id="rId111"/>
    <p:sldId id="4812" r:id="rId112"/>
    <p:sldId id="4823" r:id="rId113"/>
    <p:sldId id="4824" r:id="rId114"/>
    <p:sldId id="4825" r:id="rId115"/>
    <p:sldId id="4826" r:id="rId116"/>
    <p:sldId id="4827" r:id="rId117"/>
    <p:sldId id="4828" r:id="rId118"/>
    <p:sldId id="4829" r:id="rId119"/>
    <p:sldId id="4845" r:id="rId120"/>
    <p:sldId id="4846" r:id="rId121"/>
    <p:sldId id="4847" r:id="rId122"/>
    <p:sldId id="902"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779"/>
            <p14:sldId id="824"/>
            <p14:sldId id="4751"/>
            <p14:sldId id="4749"/>
            <p14:sldId id="4707"/>
            <p14:sldId id="4747"/>
            <p14:sldId id="4752"/>
            <p14:sldId id="4753"/>
            <p14:sldId id="4754"/>
            <p14:sldId id="4748"/>
            <p14:sldId id="4723"/>
            <p14:sldId id="4726"/>
            <p14:sldId id="4728"/>
            <p14:sldId id="4848"/>
            <p14:sldId id="4849"/>
            <p14:sldId id="4853"/>
            <p14:sldId id="4854"/>
            <p14:sldId id="4852"/>
            <p14:sldId id="4750"/>
            <p14:sldId id="4664"/>
            <p14:sldId id="4668"/>
            <p14:sldId id="4736"/>
            <p14:sldId id="4756"/>
            <p14:sldId id="4708"/>
            <p14:sldId id="4755"/>
            <p14:sldId id="876"/>
            <p14:sldId id="4667"/>
            <p14:sldId id="4757"/>
            <p14:sldId id="4737"/>
            <p14:sldId id="4738"/>
            <p14:sldId id="4739"/>
            <p14:sldId id="4745"/>
            <p14:sldId id="4758"/>
            <p14:sldId id="4759"/>
            <p14:sldId id="4762"/>
            <p14:sldId id="4763"/>
            <p14:sldId id="4761"/>
            <p14:sldId id="4764"/>
            <p14:sldId id="4760"/>
            <p14:sldId id="4770"/>
            <p14:sldId id="4765"/>
            <p14:sldId id="4766"/>
            <p14:sldId id="4767"/>
            <p14:sldId id="4768"/>
            <p14:sldId id="4769"/>
            <p14:sldId id="4775"/>
            <p14:sldId id="4771"/>
            <p14:sldId id="4772"/>
            <p14:sldId id="4773"/>
            <p14:sldId id="4774"/>
            <p14:sldId id="4776"/>
            <p14:sldId id="4777"/>
            <p14:sldId id="4787"/>
            <p14:sldId id="4788"/>
            <p14:sldId id="4789"/>
            <p14:sldId id="4790"/>
            <p14:sldId id="4780"/>
            <p14:sldId id="4781"/>
            <p14:sldId id="4791"/>
            <p14:sldId id="4792"/>
            <p14:sldId id="4793"/>
            <p14:sldId id="4794"/>
            <p14:sldId id="4795"/>
            <p14:sldId id="4796"/>
            <p14:sldId id="4797"/>
            <p14:sldId id="4830"/>
            <p14:sldId id="4831"/>
            <p14:sldId id="4832"/>
            <p14:sldId id="4833"/>
            <p14:sldId id="4838"/>
            <p14:sldId id="4839"/>
            <p14:sldId id="4837"/>
            <p14:sldId id="4834"/>
            <p14:sldId id="4835"/>
            <p14:sldId id="4836"/>
            <p14:sldId id="4840"/>
            <p14:sldId id="4841"/>
            <p14:sldId id="4842"/>
            <p14:sldId id="4843"/>
            <p14:sldId id="4844"/>
            <p14:sldId id="4798"/>
            <p14:sldId id="4799"/>
            <p14:sldId id="4800"/>
            <p14:sldId id="4801"/>
            <p14:sldId id="4802"/>
            <p14:sldId id="4803"/>
            <p14:sldId id="4804"/>
            <p14:sldId id="4805"/>
            <p14:sldId id="4806"/>
            <p14:sldId id="4807"/>
            <p14:sldId id="4808"/>
            <p14:sldId id="4809"/>
            <p14:sldId id="4813"/>
            <p14:sldId id="4816"/>
            <p14:sldId id="4817"/>
            <p14:sldId id="4814"/>
            <p14:sldId id="4818"/>
            <p14:sldId id="4819"/>
            <p14:sldId id="4815"/>
            <p14:sldId id="4820"/>
            <p14:sldId id="4821"/>
            <p14:sldId id="4822"/>
            <p14:sldId id="4810"/>
            <p14:sldId id="4811"/>
            <p14:sldId id="4812"/>
            <p14:sldId id="4823"/>
            <p14:sldId id="4824"/>
            <p14:sldId id="4825"/>
            <p14:sldId id="4826"/>
            <p14:sldId id="4827"/>
            <p14:sldId id="4828"/>
            <p14:sldId id="4829"/>
            <p14:sldId id="4845"/>
            <p14:sldId id="4846"/>
            <p14:sldId id="4847"/>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8B794-27B1-4234-AE8B-D40F8A7DA390}" v="4" dt="2026-04-12T04:33:03.3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modSld">
      <pc:chgData name="Yoel Kortick" userId="167978f5-7f40-4909-85d5-d4149554ad4e" providerId="ADAL" clId="{D5FD8459-2B5C-48A5-9673-8D128202ED48}" dt="2026-04-12T04:32:35.322" v="15" actId="14100"/>
      <pc:docMkLst>
        <pc:docMk/>
      </pc:docMkLst>
      <pc:sldChg chg="modSp mod">
        <pc:chgData name="Yoel Kortick" userId="167978f5-7f40-4909-85d5-d4149554ad4e" providerId="ADAL" clId="{D5FD8459-2B5C-48A5-9673-8D128202ED48}" dt="2026-04-12T04:32:35.322" v="15" actId="14100"/>
        <pc:sldMkLst>
          <pc:docMk/>
          <pc:sldMk cId="2856320173" sldId="779"/>
        </pc:sldMkLst>
        <pc:spChg chg="mod">
          <ac:chgData name="Yoel Kortick" userId="167978f5-7f40-4909-85d5-d4149554ad4e" providerId="ADAL" clId="{D5FD8459-2B5C-48A5-9673-8D128202ED48}" dt="2026-04-12T04:32:35.322" v="15" actId="14100"/>
          <ac:spMkLst>
            <pc:docMk/>
            <pc:sldMk cId="2856320173" sldId="779"/>
            <ac:spMk id="3" creationId="{12C292BA-7508-92F1-E159-3D63C2D6B2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12/04/2026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12/04/2026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94061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7524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3961701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9780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654E4C97-58F6-DA32-57B4-4DCC47330989}"/>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hyperlink" Target="http://id.loc.gov/vocabulary/relators/edt" TargetMode="External"/><Relationship Id="rId2" Type="http://schemas.openxmlformats.org/officeDocument/2006/relationships/hyperlink" Target="http://id.loc.gov/authorities/names/no2018143381"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103.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exlibrisgroup.com/announcement/a-flexible-approach-to-bibframe-cataloging-with-the-linked-open-data-editor-now-available-in-alma/"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3" Type="http://schemas.openxmlformats.org/officeDocument/2006/relationships/hyperlink" Target="knowledge.exlibrisgroup.com/Alma/Product_Documentation/010Alma_Online_Help_(English)/Metadata_Management/Navigating_the_New_Linked_Open_Data_Editor_for_BIBFRAME/01_Background_Information_on_the_BIBFRAME_Ontology_Structure" TargetMode="External"/><Relationship Id="rId7" Type="http://schemas.openxmlformats.org/officeDocument/2006/relationships/hyperlink" Target="https://knowledge.exlibrisgroup.com/Alma/Product_Documentation/010Alma_Online_Help_(English)/Metadata_Management/Navigating_the_New_Linked_Open_Data_Editor_for_BIBFRAME/05_Field_Configurations" TargetMode="External"/><Relationship Id="rId2" Type="http://schemas.openxmlformats.org/officeDocument/2006/relationships/hyperlink" Target="knowledge.exlibrisgroup.com/Alma/Product_Documentation/010Alma_Online_Help_(English)/Metadata_Management/Navigating_the_New_Linked_Open_Data_Editor_for_BIBFRAME" TargetMode="External"/><Relationship Id="rId1" Type="http://schemas.openxmlformats.org/officeDocument/2006/relationships/slideLayout" Target="../slideLayouts/slideLayout1.xml"/><Relationship Id="rId6" Type="http://schemas.openxmlformats.org/officeDocument/2006/relationships/hyperlink" Target="knowledge.exlibrisgroup.com/Alma/Product_Documentation/010Alma_Online_Help_(English)/Metadata_Management/Navigating_the_New_Linked_Open_Data_Editor_for_BIBFRAME/04_Creating_a_BIBFRAME_Records_and_Templates" TargetMode="External"/><Relationship Id="rId5" Type="http://schemas.openxmlformats.org/officeDocument/2006/relationships/hyperlink" Target="knowledge.exlibrisgroup.com/Alma/Product_Documentation/010Alma_Online_Help_(English)/Metadata_Management/Navigating_the_New_Linked_Open_Data_Editor_for_BIBFRAME/03_The_New_LOD_Editor:_High-Level_Explanation_and_Workflows" TargetMode="External"/><Relationship Id="rId4" Type="http://schemas.openxmlformats.org/officeDocument/2006/relationships/hyperlink" Target="knowledge.exlibrisgroup.com/Alma/Product_Documentation/010Alma_Online_Help_(English)/Metadata_Management/Navigating_the_New_Linked_Open_Data_Editor_for_BIBFRAME/02_How_Alma_Uses_the_BIBFRAME_and_BFLC_Ontologies_to_Create_Records"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005Introduction_to_Metadata_Management/BIBFRAME_Support#Enabling_BIBFRAME_in_Your_Institution"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Navigating_the_New_Linked_Open_Data_Editor_for_BIBFRAME/05_Field_Configurations?mt-draft=true#Vocabulary_Input_Type" TargetMode="External"/><Relationship Id="rId2"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Navigating_the_New_Linked_Open_Data_Editor_for_BIBFRAME/06_Alma_Lookup_Service" TargetMode="External"/><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The Linked Open Data Editor for BIBFRAME in Alma</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79C3-5D67-C1BC-6AD2-5D2100B5482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9A734B6-1E39-AB8D-DB85-45D1A7740CDB}"/>
              </a:ext>
            </a:extLst>
          </p:cNvPr>
          <p:cNvPicPr>
            <a:picLocks noChangeAspect="1"/>
          </p:cNvPicPr>
          <p:nvPr/>
        </p:nvPicPr>
        <p:blipFill>
          <a:blip r:embed="rId2"/>
          <a:stretch>
            <a:fillRect/>
          </a:stretch>
        </p:blipFill>
        <p:spPr>
          <a:xfrm>
            <a:off x="1310640" y="1519007"/>
            <a:ext cx="9601200" cy="4829346"/>
          </a:xfrm>
          <a:prstGeom prst="rect">
            <a:avLst/>
          </a:prstGeom>
          <a:ln>
            <a:solidFill>
              <a:schemeClr val="tx1"/>
            </a:solidFill>
          </a:ln>
        </p:spPr>
      </p:pic>
      <p:sp>
        <p:nvSpPr>
          <p:cNvPr id="10" name="Title 9">
            <a:extLst>
              <a:ext uri="{FF2B5EF4-FFF2-40B4-BE49-F238E27FC236}">
                <a16:creationId xmlns:a16="http://schemas.microsoft.com/office/drawing/2014/main" id="{F7CBCB6C-5E98-5B81-EF41-5CBED8611713}"/>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29FF55A9-C772-D3CD-98C9-ECD8A692A17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3" name="Content Placeholder 2">
            <a:extLst>
              <a:ext uri="{FF2B5EF4-FFF2-40B4-BE49-F238E27FC236}">
                <a16:creationId xmlns:a16="http://schemas.microsoft.com/office/drawing/2014/main" id="{A10DC2F6-2241-70FC-C3B0-6E6DD9AA7F20}"/>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The instance opens in draft mode in the Linked Open Data Editor for BIBFRAME:</a:t>
            </a:r>
          </a:p>
          <a:p>
            <a:endParaRPr lang="en-US" sz="2000" dirty="0"/>
          </a:p>
          <a:p>
            <a:endParaRPr lang="en-US" sz="2000" dirty="0"/>
          </a:p>
        </p:txBody>
      </p:sp>
      <p:sp>
        <p:nvSpPr>
          <p:cNvPr id="5" name="Rectangle 4">
            <a:extLst>
              <a:ext uri="{FF2B5EF4-FFF2-40B4-BE49-F238E27FC236}">
                <a16:creationId xmlns:a16="http://schemas.microsoft.com/office/drawing/2014/main" id="{3D85D7B5-1611-AD05-E18E-8D720DB33C49}"/>
              </a:ext>
            </a:extLst>
          </p:cNvPr>
          <p:cNvSpPr/>
          <p:nvPr/>
        </p:nvSpPr>
        <p:spPr>
          <a:xfrm>
            <a:off x="3190240" y="3830320"/>
            <a:ext cx="2153920" cy="538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74F0647-B3F8-5E03-D4BD-1153B067CD5F}"/>
              </a:ext>
            </a:extLst>
          </p:cNvPr>
          <p:cNvSpPr/>
          <p:nvPr/>
        </p:nvSpPr>
        <p:spPr>
          <a:xfrm>
            <a:off x="1493448" y="1519007"/>
            <a:ext cx="47759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655558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456A-3A5D-16D0-DF97-E236F7EDC4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E27411F-FC60-1640-FE9C-40786DCDFD0A}"/>
              </a:ext>
            </a:extLst>
          </p:cNvPr>
          <p:cNvPicPr>
            <a:picLocks noChangeAspect="1"/>
          </p:cNvPicPr>
          <p:nvPr/>
        </p:nvPicPr>
        <p:blipFill>
          <a:blip r:embed="rId2"/>
          <a:stretch>
            <a:fillRect/>
          </a:stretch>
        </p:blipFill>
        <p:spPr>
          <a:xfrm>
            <a:off x="337334" y="2381104"/>
            <a:ext cx="11517332" cy="2095792"/>
          </a:xfrm>
          <a:prstGeom prst="rect">
            <a:avLst/>
          </a:prstGeom>
          <a:ln>
            <a:solidFill>
              <a:schemeClr val="tx1"/>
            </a:solidFill>
          </a:ln>
        </p:spPr>
      </p:pic>
      <p:sp>
        <p:nvSpPr>
          <p:cNvPr id="10" name="Title 9">
            <a:extLst>
              <a:ext uri="{FF2B5EF4-FFF2-40B4-BE49-F238E27FC236}">
                <a16:creationId xmlns:a16="http://schemas.microsoft.com/office/drawing/2014/main" id="{C13BB215-3808-F15F-AA04-114AB93F135E}"/>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365DB9BE-54EE-4F47-304F-CE73BAA91D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100</a:t>
            </a:fld>
            <a:endParaRPr lang="en-GB" dirty="0"/>
          </a:p>
        </p:txBody>
      </p:sp>
      <p:sp>
        <p:nvSpPr>
          <p:cNvPr id="3" name="Content Placeholder 2">
            <a:extLst>
              <a:ext uri="{FF2B5EF4-FFF2-40B4-BE49-F238E27FC236}">
                <a16:creationId xmlns:a16="http://schemas.microsoft.com/office/drawing/2014/main" id="{535F0AD0-6560-A110-E234-D59C3D99230A}"/>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Now we will perform a Lookup on the “Contributor role” </a:t>
            </a:r>
          </a:p>
        </p:txBody>
      </p:sp>
      <p:sp>
        <p:nvSpPr>
          <p:cNvPr id="14" name="Rectangle 13">
            <a:extLst>
              <a:ext uri="{FF2B5EF4-FFF2-40B4-BE49-F238E27FC236}">
                <a16:creationId xmlns:a16="http://schemas.microsoft.com/office/drawing/2014/main" id="{CECE15D9-A570-E7F7-4D73-E50EB2EA2BA7}"/>
              </a:ext>
            </a:extLst>
          </p:cNvPr>
          <p:cNvSpPr/>
          <p:nvPr/>
        </p:nvSpPr>
        <p:spPr>
          <a:xfrm>
            <a:off x="10353040" y="3383461"/>
            <a:ext cx="390212" cy="3757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4" name="Straight Arrow Connector 3">
            <a:extLst>
              <a:ext uri="{FF2B5EF4-FFF2-40B4-BE49-F238E27FC236}">
                <a16:creationId xmlns:a16="http://schemas.microsoft.com/office/drawing/2014/main" id="{F0689156-89A9-1EEA-85A8-46F4BAF2391B}"/>
              </a:ext>
            </a:extLst>
          </p:cNvPr>
          <p:cNvCxnSpPr/>
          <p:nvPr/>
        </p:nvCxnSpPr>
        <p:spPr>
          <a:xfrm flipH="1">
            <a:off x="10596880" y="2753360"/>
            <a:ext cx="254000" cy="538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9982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9038-CA97-2589-4713-434951C95DB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05612F-F96A-E801-22BD-454A6B9E23D9}"/>
              </a:ext>
            </a:extLst>
          </p:cNvPr>
          <p:cNvPicPr>
            <a:picLocks noChangeAspect="1"/>
          </p:cNvPicPr>
          <p:nvPr/>
        </p:nvPicPr>
        <p:blipFill>
          <a:blip r:embed="rId2"/>
          <a:stretch>
            <a:fillRect/>
          </a:stretch>
        </p:blipFill>
        <p:spPr>
          <a:xfrm>
            <a:off x="1448748" y="1488241"/>
            <a:ext cx="9712960" cy="4860112"/>
          </a:xfrm>
          <a:prstGeom prst="rect">
            <a:avLst/>
          </a:prstGeom>
          <a:ln>
            <a:solidFill>
              <a:schemeClr val="tx1"/>
            </a:solidFill>
          </a:ln>
        </p:spPr>
      </p:pic>
      <p:sp>
        <p:nvSpPr>
          <p:cNvPr id="10" name="Title 9">
            <a:extLst>
              <a:ext uri="{FF2B5EF4-FFF2-40B4-BE49-F238E27FC236}">
                <a16:creationId xmlns:a16="http://schemas.microsoft.com/office/drawing/2014/main" id="{D2ECCD3E-538F-D35D-D93B-43F0AB3D11DE}"/>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3E50962D-995A-0081-1CE7-8AA6ACCECFE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101</a:t>
            </a:fld>
            <a:endParaRPr lang="en-GB" dirty="0"/>
          </a:p>
        </p:txBody>
      </p:sp>
      <p:sp>
        <p:nvSpPr>
          <p:cNvPr id="3" name="Content Placeholder 2">
            <a:extLst>
              <a:ext uri="{FF2B5EF4-FFF2-40B4-BE49-F238E27FC236}">
                <a16:creationId xmlns:a16="http://schemas.microsoft.com/office/drawing/2014/main" id="{0E9A0080-9238-4DB6-6934-D0519FC7A59A}"/>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have searched, found the desired Contributor role, and selected it</a:t>
            </a:r>
          </a:p>
        </p:txBody>
      </p:sp>
      <p:sp>
        <p:nvSpPr>
          <p:cNvPr id="14" name="Rectangle 13">
            <a:extLst>
              <a:ext uri="{FF2B5EF4-FFF2-40B4-BE49-F238E27FC236}">
                <a16:creationId xmlns:a16="http://schemas.microsoft.com/office/drawing/2014/main" id="{CC2BDC02-5660-E004-CFDE-EAF20AB76093}"/>
              </a:ext>
            </a:extLst>
          </p:cNvPr>
          <p:cNvSpPr/>
          <p:nvPr/>
        </p:nvSpPr>
        <p:spPr>
          <a:xfrm>
            <a:off x="1717040" y="2201951"/>
            <a:ext cx="390212" cy="3757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E1F31A30-2769-8967-49E0-0DB8AEA643F9}"/>
              </a:ext>
            </a:extLst>
          </p:cNvPr>
          <p:cNvSpPr/>
          <p:nvPr/>
        </p:nvSpPr>
        <p:spPr>
          <a:xfrm>
            <a:off x="2375544" y="1866853"/>
            <a:ext cx="753736" cy="2667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788E39F0-A457-832C-1671-E7CBC7772C48}"/>
              </a:ext>
            </a:extLst>
          </p:cNvPr>
          <p:cNvSpPr/>
          <p:nvPr/>
        </p:nvSpPr>
        <p:spPr>
          <a:xfrm>
            <a:off x="10546080" y="1509087"/>
            <a:ext cx="615628" cy="35776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110837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A6C73-A32E-4538-C440-B3722E51D0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FE2B99-D47D-6DA6-258D-C8A541E614F8}"/>
              </a:ext>
            </a:extLst>
          </p:cNvPr>
          <p:cNvPicPr>
            <a:picLocks noChangeAspect="1"/>
          </p:cNvPicPr>
          <p:nvPr/>
        </p:nvPicPr>
        <p:blipFill>
          <a:blip r:embed="rId2"/>
          <a:stretch>
            <a:fillRect/>
          </a:stretch>
        </p:blipFill>
        <p:spPr>
          <a:xfrm>
            <a:off x="0" y="1603448"/>
            <a:ext cx="12192000" cy="5060023"/>
          </a:xfrm>
          <a:prstGeom prst="rect">
            <a:avLst/>
          </a:prstGeom>
          <a:ln>
            <a:solidFill>
              <a:schemeClr val="tx1"/>
            </a:solidFill>
          </a:ln>
        </p:spPr>
      </p:pic>
      <p:sp>
        <p:nvSpPr>
          <p:cNvPr id="10" name="Title 9">
            <a:extLst>
              <a:ext uri="{FF2B5EF4-FFF2-40B4-BE49-F238E27FC236}">
                <a16:creationId xmlns:a16="http://schemas.microsoft.com/office/drawing/2014/main" id="{16C4948B-8480-4445-657C-6F9134C20570}"/>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A1A20C76-20C2-49ED-1944-91E66C2879F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102</a:t>
            </a:fld>
            <a:endParaRPr lang="en-GB" dirty="0"/>
          </a:p>
        </p:txBody>
      </p:sp>
      <p:sp>
        <p:nvSpPr>
          <p:cNvPr id="3" name="Content Placeholder 2">
            <a:extLst>
              <a:ext uri="{FF2B5EF4-FFF2-40B4-BE49-F238E27FC236}">
                <a16:creationId xmlns:a16="http://schemas.microsoft.com/office/drawing/2014/main" id="{1F81866F-46C0-3F68-A278-1B1FB1A6BA7D}"/>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The value is added</a:t>
            </a:r>
          </a:p>
        </p:txBody>
      </p:sp>
      <p:sp>
        <p:nvSpPr>
          <p:cNvPr id="5" name="Rectangle 4">
            <a:extLst>
              <a:ext uri="{FF2B5EF4-FFF2-40B4-BE49-F238E27FC236}">
                <a16:creationId xmlns:a16="http://schemas.microsoft.com/office/drawing/2014/main" id="{4711D7BD-CE16-192D-AD7F-F9DB5E44F148}"/>
              </a:ext>
            </a:extLst>
          </p:cNvPr>
          <p:cNvSpPr/>
          <p:nvPr/>
        </p:nvSpPr>
        <p:spPr>
          <a:xfrm>
            <a:off x="6970978" y="2550161"/>
            <a:ext cx="1360222" cy="6807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634542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DB406-CA84-5FF0-6E40-A08865378D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C557FC-DF06-98E0-DE9B-2615A63A2833}"/>
              </a:ext>
            </a:extLst>
          </p:cNvPr>
          <p:cNvPicPr>
            <a:picLocks noChangeAspect="1"/>
          </p:cNvPicPr>
          <p:nvPr/>
        </p:nvPicPr>
        <p:blipFill>
          <a:blip r:embed="rId2"/>
          <a:stretch>
            <a:fillRect/>
          </a:stretch>
        </p:blipFill>
        <p:spPr>
          <a:xfrm>
            <a:off x="1009261" y="1509752"/>
            <a:ext cx="10134458" cy="4838601"/>
          </a:xfrm>
          <a:prstGeom prst="rect">
            <a:avLst/>
          </a:prstGeom>
          <a:ln>
            <a:solidFill>
              <a:schemeClr val="tx1"/>
            </a:solidFill>
          </a:ln>
        </p:spPr>
      </p:pic>
      <p:sp>
        <p:nvSpPr>
          <p:cNvPr id="10" name="Title 9">
            <a:extLst>
              <a:ext uri="{FF2B5EF4-FFF2-40B4-BE49-F238E27FC236}">
                <a16:creationId xmlns:a16="http://schemas.microsoft.com/office/drawing/2014/main" id="{6B26F999-9AE2-CEE8-9E8E-318BB6F1FF2A}"/>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37188577-EA7B-E04A-2AF9-31554124145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103</a:t>
            </a:fld>
            <a:endParaRPr lang="en-GB" dirty="0"/>
          </a:p>
        </p:txBody>
      </p:sp>
      <p:sp>
        <p:nvSpPr>
          <p:cNvPr id="3" name="Content Placeholder 2">
            <a:extLst>
              <a:ext uri="{FF2B5EF4-FFF2-40B4-BE49-F238E27FC236}">
                <a16:creationId xmlns:a16="http://schemas.microsoft.com/office/drawing/2014/main" id="{91CB26EF-A0B9-14C1-6037-59402B5F8B51}"/>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When we used the “Lookup” to add data to the fields, a URI was added to </a:t>
            </a:r>
            <a:r>
              <a:rPr lang="en-US" sz="2000"/>
              <a:t>the record.</a:t>
            </a:r>
            <a:endParaRPr lang="en-US" sz="2000" dirty="0"/>
          </a:p>
        </p:txBody>
      </p:sp>
      <p:sp>
        <p:nvSpPr>
          <p:cNvPr id="5" name="Rectangle 4">
            <a:extLst>
              <a:ext uri="{FF2B5EF4-FFF2-40B4-BE49-F238E27FC236}">
                <a16:creationId xmlns:a16="http://schemas.microsoft.com/office/drawing/2014/main" id="{C6CEA308-F1A6-E2EB-95CF-A8FB95C9EEAA}"/>
              </a:ext>
            </a:extLst>
          </p:cNvPr>
          <p:cNvSpPr/>
          <p:nvPr/>
        </p:nvSpPr>
        <p:spPr>
          <a:xfrm>
            <a:off x="2957778" y="5283201"/>
            <a:ext cx="4225342" cy="1930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EF98814-F8B5-99BB-B272-BD1546E7408D}"/>
              </a:ext>
            </a:extLst>
          </p:cNvPr>
          <p:cNvSpPr/>
          <p:nvPr/>
        </p:nvSpPr>
        <p:spPr>
          <a:xfrm>
            <a:off x="2947618" y="4592321"/>
            <a:ext cx="4225342" cy="19303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A22B8551-944E-0E0F-4619-3F79F94F3920}"/>
              </a:ext>
            </a:extLst>
          </p:cNvPr>
          <p:cNvSpPr txBox="1"/>
          <p:nvPr/>
        </p:nvSpPr>
        <p:spPr>
          <a:xfrm>
            <a:off x="7853680" y="4378960"/>
            <a:ext cx="2438400" cy="325120"/>
          </a:xfrm>
          <a:prstGeom prst="rect">
            <a:avLst/>
          </a:prstGeom>
          <a:solidFill>
            <a:srgbClr val="FFFF00"/>
          </a:solidFill>
          <a:ln>
            <a:solidFill>
              <a:schemeClr val="tx1"/>
            </a:solidFill>
          </a:ln>
        </p:spPr>
        <p:txBody>
          <a:bodyPr wrap="square" rtlCol="0">
            <a:noAutofit/>
          </a:bodyPr>
          <a:lstStyle/>
          <a:p>
            <a:pPr algn="l"/>
            <a:r>
              <a:rPr lang="en-US" sz="1400" dirty="0"/>
              <a:t>URI of the Associated agent</a:t>
            </a:r>
          </a:p>
        </p:txBody>
      </p:sp>
      <p:sp>
        <p:nvSpPr>
          <p:cNvPr id="8" name="TextBox 7">
            <a:extLst>
              <a:ext uri="{FF2B5EF4-FFF2-40B4-BE49-F238E27FC236}">
                <a16:creationId xmlns:a16="http://schemas.microsoft.com/office/drawing/2014/main" id="{A3F05E71-468B-9A69-795B-92BDD9E31A7E}"/>
              </a:ext>
            </a:extLst>
          </p:cNvPr>
          <p:cNvSpPr txBox="1"/>
          <p:nvPr/>
        </p:nvSpPr>
        <p:spPr>
          <a:xfrm>
            <a:off x="7853680" y="5120640"/>
            <a:ext cx="2438400" cy="325120"/>
          </a:xfrm>
          <a:prstGeom prst="rect">
            <a:avLst/>
          </a:prstGeom>
          <a:solidFill>
            <a:srgbClr val="FFFF00"/>
          </a:solidFill>
          <a:ln>
            <a:solidFill>
              <a:schemeClr val="tx1"/>
            </a:solidFill>
          </a:ln>
        </p:spPr>
        <p:txBody>
          <a:bodyPr wrap="square" rtlCol="0">
            <a:noAutofit/>
          </a:bodyPr>
          <a:lstStyle/>
          <a:p>
            <a:pPr algn="l"/>
            <a:r>
              <a:rPr lang="en-US" sz="1400" dirty="0"/>
              <a:t>URI of Contributor role</a:t>
            </a:r>
          </a:p>
        </p:txBody>
      </p:sp>
      <p:cxnSp>
        <p:nvCxnSpPr>
          <p:cNvPr id="12" name="Straight Arrow Connector 11">
            <a:extLst>
              <a:ext uri="{FF2B5EF4-FFF2-40B4-BE49-F238E27FC236}">
                <a16:creationId xmlns:a16="http://schemas.microsoft.com/office/drawing/2014/main" id="{36F851F4-667B-1FAC-AD82-7D737AA9F366}"/>
              </a:ext>
            </a:extLst>
          </p:cNvPr>
          <p:cNvCxnSpPr>
            <a:endCxn id="6" idx="3"/>
          </p:cNvCxnSpPr>
          <p:nvPr/>
        </p:nvCxnSpPr>
        <p:spPr>
          <a:xfrm flipH="1">
            <a:off x="7172960" y="4592321"/>
            <a:ext cx="680720" cy="96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91A9433-56AD-0894-E007-EBA083A5DFDD}"/>
              </a:ext>
            </a:extLst>
          </p:cNvPr>
          <p:cNvCxnSpPr/>
          <p:nvPr/>
        </p:nvCxnSpPr>
        <p:spPr>
          <a:xfrm flipH="1">
            <a:off x="7172960" y="5331460"/>
            <a:ext cx="680720" cy="96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5347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82A15-2E74-CFC3-1CBD-B2711F7A71B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2EC6BDB-7CC3-3A0B-E8F6-208DF8F0E4B3}"/>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96CBE55A-9A5F-9368-BCCF-65190B18491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104</a:t>
            </a:fld>
            <a:endParaRPr lang="en-GB" dirty="0"/>
          </a:p>
        </p:txBody>
      </p:sp>
      <p:sp>
        <p:nvSpPr>
          <p:cNvPr id="3" name="Content Placeholder 2">
            <a:extLst>
              <a:ext uri="{FF2B5EF4-FFF2-40B4-BE49-F238E27FC236}">
                <a16:creationId xmlns:a16="http://schemas.microsoft.com/office/drawing/2014/main" id="{6E18E1E4-0A0F-85DD-C530-0281788C22E8}"/>
              </a:ext>
            </a:extLst>
          </p:cNvPr>
          <p:cNvSpPr>
            <a:spLocks noGrp="1" noChangeArrowheads="1"/>
          </p:cNvSpPr>
          <p:nvPr>
            <p:ph sz="quarter" idx="13"/>
          </p:nvPr>
        </p:nvSpPr>
        <p:spPr bwMode="auto">
          <a:xfrm>
            <a:off x="387298" y="1001512"/>
            <a:ext cx="11417404" cy="4850648"/>
          </a:xfrm>
          <a:prstGeom prst="rect">
            <a:avLst/>
          </a:prstGeom>
        </p:spPr>
        <p:txBody>
          <a:bodyPr/>
          <a:lstStyle/>
          <a:p>
            <a:r>
              <a:rPr lang="en-US" sz="2000" dirty="0"/>
              <a:t>The fact that these URIs were added to the record </a:t>
            </a:r>
          </a:p>
          <a:p>
            <a:pPr lvl="1"/>
            <a:r>
              <a:rPr lang="en-US" sz="2000" dirty="0">
                <a:hlinkClick r:id="rId2"/>
              </a:rPr>
              <a:t>http://id.loc.gov/authorities/names/no2018143381</a:t>
            </a:r>
            <a:r>
              <a:rPr lang="en-US" sz="2000" dirty="0"/>
              <a:t> for the Associated agent</a:t>
            </a:r>
          </a:p>
          <a:p>
            <a:pPr lvl="1"/>
            <a:r>
              <a:rPr lang="en-US" sz="2000" dirty="0">
                <a:hlinkClick r:id="rId3"/>
              </a:rPr>
              <a:t>http://id.loc.gov/vocabulary/relators/edt</a:t>
            </a:r>
            <a:r>
              <a:rPr lang="en-US" sz="2000" dirty="0"/>
              <a:t> for the Contributor role</a:t>
            </a:r>
          </a:p>
          <a:p>
            <a:r>
              <a:rPr lang="en-US" sz="2000" dirty="0"/>
              <a:t>Is a major advantage of BIBFRAME over MARC</a:t>
            </a:r>
          </a:p>
          <a:p>
            <a:endParaRPr lang="en-US" sz="2000" dirty="0"/>
          </a:p>
          <a:p>
            <a:r>
              <a:rPr lang="en-US" sz="2000" dirty="0"/>
              <a:t>Rather than having strings such as “1001_ $$a Curtis, Scarlett $$e editor” in many records in many catalogs around the world, they all point to a URI (or URIs).  </a:t>
            </a:r>
          </a:p>
          <a:p>
            <a:pPr lvl="1"/>
            <a:r>
              <a:rPr lang="en-US" sz="2000" dirty="0"/>
              <a:t>Rather than needing to change the string of the heading in each catalog (for example if the name changes or birth and death dates are added in subfield d) the change is made once in the URI.</a:t>
            </a:r>
          </a:p>
          <a:p>
            <a:pPr lvl="1"/>
            <a:r>
              <a:rPr lang="en-US" sz="2000" dirty="0"/>
              <a:t>All records already point to the URI so there is no need to make the change in the records.</a:t>
            </a:r>
          </a:p>
          <a:p>
            <a:endParaRPr lang="en-US" sz="2000" dirty="0"/>
          </a:p>
        </p:txBody>
      </p:sp>
    </p:spTree>
    <p:extLst>
      <p:ext uri="{BB962C8B-B14F-4D97-AF65-F5344CB8AC3E}">
        <p14:creationId xmlns:p14="http://schemas.microsoft.com/office/powerpoint/2010/main" val="1722575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BDD4F-BAE8-A6CF-8F71-0642C427D06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DBC62C3-FD6D-3195-76B0-084AEF85FF39}"/>
              </a:ext>
            </a:extLst>
          </p:cNvPr>
          <p:cNvSpPr>
            <a:spLocks noGrp="1"/>
          </p:cNvSpPr>
          <p:nvPr>
            <p:ph type="body" sz="quarter" idx="16"/>
          </p:nvPr>
        </p:nvSpPr>
        <p:spPr>
          <a:xfrm>
            <a:off x="264160" y="2523829"/>
            <a:ext cx="11643360" cy="1030130"/>
          </a:xfrm>
        </p:spPr>
        <p:txBody>
          <a:bodyPr/>
          <a:lstStyle/>
          <a:p>
            <a:r>
              <a:rPr lang="en-US" dirty="0"/>
              <a:t>Not using the "Lookup" to enter a value in the field</a:t>
            </a:r>
          </a:p>
          <a:p>
            <a:endParaRPr lang="en-US" dirty="0"/>
          </a:p>
        </p:txBody>
      </p:sp>
      <p:sp>
        <p:nvSpPr>
          <p:cNvPr id="4" name="Footer Placeholder 3">
            <a:extLst>
              <a:ext uri="{FF2B5EF4-FFF2-40B4-BE49-F238E27FC236}">
                <a16:creationId xmlns:a16="http://schemas.microsoft.com/office/drawing/2014/main" id="{7C9DD643-B76D-01F0-68A4-E8CC2FDE3215}"/>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1B1FDDB2-4C61-B58F-2046-74A4FFB8DBA7}"/>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105</a:t>
            </a:fld>
            <a:endParaRPr lang="en-GB" dirty="0"/>
          </a:p>
        </p:txBody>
      </p:sp>
    </p:spTree>
    <p:extLst>
      <p:ext uri="{BB962C8B-B14F-4D97-AF65-F5344CB8AC3E}">
        <p14:creationId xmlns:p14="http://schemas.microsoft.com/office/powerpoint/2010/main" val="3190204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0691D-08FB-D40B-D42C-2A153D065D9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1DABFD3-BCB2-6D92-D2EC-4F90FB2FC501}"/>
              </a:ext>
            </a:extLst>
          </p:cNvPr>
          <p:cNvSpPr>
            <a:spLocks noGrp="1"/>
          </p:cNvSpPr>
          <p:nvPr>
            <p:ph type="title"/>
          </p:nvPr>
        </p:nvSpPr>
        <p:spPr/>
        <p:txBody>
          <a:bodyPr/>
          <a:lstStyle/>
          <a:p>
            <a:r>
              <a:rPr lang="en-US" dirty="0"/>
              <a:t>Not using the "Lookup" to enter a value in the field</a:t>
            </a:r>
          </a:p>
        </p:txBody>
      </p:sp>
      <p:sp>
        <p:nvSpPr>
          <p:cNvPr id="9" name="Slide Number Placeholder 5">
            <a:extLst>
              <a:ext uri="{FF2B5EF4-FFF2-40B4-BE49-F238E27FC236}">
                <a16:creationId xmlns:a16="http://schemas.microsoft.com/office/drawing/2014/main" id="{BCEE8348-A0AE-A9D3-2558-C74F2193E5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106</a:t>
            </a:fld>
            <a:endParaRPr lang="en-GB" dirty="0"/>
          </a:p>
        </p:txBody>
      </p:sp>
      <p:sp>
        <p:nvSpPr>
          <p:cNvPr id="3" name="Content Placeholder 2">
            <a:extLst>
              <a:ext uri="{FF2B5EF4-FFF2-40B4-BE49-F238E27FC236}">
                <a16:creationId xmlns:a16="http://schemas.microsoft.com/office/drawing/2014/main" id="{410ED196-21BD-5F50-6296-AD272AF78E60}"/>
              </a:ext>
            </a:extLst>
          </p:cNvPr>
          <p:cNvSpPr>
            <a:spLocks noGrp="1" noChangeArrowheads="1"/>
          </p:cNvSpPr>
          <p:nvPr>
            <p:ph sz="quarter" idx="13"/>
          </p:nvPr>
        </p:nvSpPr>
        <p:spPr bwMode="auto">
          <a:xfrm>
            <a:off x="387298" y="1001512"/>
            <a:ext cx="11417404" cy="1792488"/>
          </a:xfrm>
          <a:prstGeom prst="rect">
            <a:avLst/>
          </a:prstGeom>
        </p:spPr>
        <p:txBody>
          <a:bodyPr/>
          <a:lstStyle/>
          <a:p>
            <a:r>
              <a:rPr lang="en-US" sz="2000" dirty="0"/>
              <a:t>We will now add data to a field without using the </a:t>
            </a:r>
            <a:r>
              <a:rPr lang="en-US" sz="2000" dirty="0">
                <a:hlinkClick r:id="rId2"/>
              </a:rPr>
              <a:t>Linked Data Lookup Service</a:t>
            </a:r>
            <a:r>
              <a:rPr lang="en-US" sz="2000" dirty="0"/>
              <a:t> .</a:t>
            </a:r>
          </a:p>
          <a:p>
            <a:r>
              <a:rPr lang="en-US" sz="2000" dirty="0"/>
              <a:t>We will add:</a:t>
            </a:r>
          </a:p>
          <a:p>
            <a:pPr lvl="1"/>
            <a:r>
              <a:rPr lang="en-US" sz="2000" dirty="0"/>
              <a:t>Extent = xi, 363 pages</a:t>
            </a:r>
          </a:p>
          <a:p>
            <a:pPr lvl="1"/>
            <a:r>
              <a:rPr lang="en-US" sz="2000" dirty="0"/>
              <a:t>Dimensions = 20 cm</a:t>
            </a:r>
          </a:p>
          <a:p>
            <a:endParaRPr lang="en-US" sz="2000" dirty="0"/>
          </a:p>
        </p:txBody>
      </p:sp>
      <p:pic>
        <p:nvPicPr>
          <p:cNvPr id="5" name="Picture 4">
            <a:extLst>
              <a:ext uri="{FF2B5EF4-FFF2-40B4-BE49-F238E27FC236}">
                <a16:creationId xmlns:a16="http://schemas.microsoft.com/office/drawing/2014/main" id="{857B9EC0-2507-C82C-21A6-FEFB9F112EAE}"/>
              </a:ext>
            </a:extLst>
          </p:cNvPr>
          <p:cNvPicPr>
            <a:picLocks noChangeAspect="1"/>
          </p:cNvPicPr>
          <p:nvPr/>
        </p:nvPicPr>
        <p:blipFill>
          <a:blip r:embed="rId3"/>
          <a:stretch>
            <a:fillRect/>
          </a:stretch>
        </p:blipFill>
        <p:spPr>
          <a:xfrm>
            <a:off x="327807" y="2713415"/>
            <a:ext cx="11536385" cy="3686689"/>
          </a:xfrm>
          <a:prstGeom prst="rect">
            <a:avLst/>
          </a:prstGeom>
          <a:ln>
            <a:solidFill>
              <a:schemeClr val="tx1"/>
            </a:solidFill>
          </a:ln>
        </p:spPr>
      </p:pic>
      <p:sp>
        <p:nvSpPr>
          <p:cNvPr id="6" name="Rectangle 5">
            <a:extLst>
              <a:ext uri="{FF2B5EF4-FFF2-40B4-BE49-F238E27FC236}">
                <a16:creationId xmlns:a16="http://schemas.microsoft.com/office/drawing/2014/main" id="{C599C772-7BCF-AEB1-24BA-18F494C8383C}"/>
              </a:ext>
            </a:extLst>
          </p:cNvPr>
          <p:cNvSpPr/>
          <p:nvPr/>
        </p:nvSpPr>
        <p:spPr>
          <a:xfrm>
            <a:off x="6096000" y="3726518"/>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EBA3557A-5637-2DE9-B57A-4CBB652EF4F8}"/>
              </a:ext>
            </a:extLst>
          </p:cNvPr>
          <p:cNvSpPr txBox="1"/>
          <p:nvPr/>
        </p:nvSpPr>
        <p:spPr>
          <a:xfrm>
            <a:off x="8402320" y="3116918"/>
            <a:ext cx="2540000" cy="538480"/>
          </a:xfrm>
          <a:prstGeom prst="rect">
            <a:avLst/>
          </a:prstGeom>
          <a:solidFill>
            <a:srgbClr val="FFFF00"/>
          </a:solidFill>
          <a:ln>
            <a:solidFill>
              <a:schemeClr val="tx1"/>
            </a:solidFill>
          </a:ln>
        </p:spPr>
        <p:txBody>
          <a:bodyPr wrap="square" rtlCol="0">
            <a:noAutofit/>
          </a:bodyPr>
          <a:lstStyle/>
          <a:p>
            <a:pPr algn="l"/>
            <a:r>
              <a:rPr lang="en-US" sz="1400" dirty="0"/>
              <a:t>We do not have anywhere to click to add from a “Lookup”.</a:t>
            </a:r>
          </a:p>
        </p:txBody>
      </p:sp>
      <p:cxnSp>
        <p:nvCxnSpPr>
          <p:cNvPr id="8" name="Straight Arrow Connector 7">
            <a:extLst>
              <a:ext uri="{FF2B5EF4-FFF2-40B4-BE49-F238E27FC236}">
                <a16:creationId xmlns:a16="http://schemas.microsoft.com/office/drawing/2014/main" id="{BE530A87-41A1-DDFF-2A19-E1B20C8FB4AC}"/>
              </a:ext>
            </a:extLst>
          </p:cNvPr>
          <p:cNvCxnSpPr>
            <a:cxnSpLocks/>
          </p:cNvCxnSpPr>
          <p:nvPr/>
        </p:nvCxnSpPr>
        <p:spPr>
          <a:xfrm flipH="1">
            <a:off x="6360160" y="3340438"/>
            <a:ext cx="447409"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6C0263-251C-F266-A697-49DC443B8C30}"/>
              </a:ext>
            </a:extLst>
          </p:cNvPr>
          <p:cNvCxnSpPr>
            <a:cxnSpLocks/>
          </p:cNvCxnSpPr>
          <p:nvPr/>
        </p:nvCxnSpPr>
        <p:spPr>
          <a:xfrm flipH="1">
            <a:off x="6804845" y="3335358"/>
            <a:ext cx="157988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6256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3E00B-2C01-9BE7-79EB-56424AE38D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C0ADC2B-BC1B-70CC-7634-114E220D8803}"/>
              </a:ext>
            </a:extLst>
          </p:cNvPr>
          <p:cNvPicPr>
            <a:picLocks noChangeAspect="1"/>
          </p:cNvPicPr>
          <p:nvPr/>
        </p:nvPicPr>
        <p:blipFill>
          <a:blip r:embed="rId2"/>
          <a:stretch>
            <a:fillRect/>
          </a:stretch>
        </p:blipFill>
        <p:spPr>
          <a:xfrm>
            <a:off x="0" y="1605337"/>
            <a:ext cx="12192000" cy="3647326"/>
          </a:xfrm>
          <a:prstGeom prst="rect">
            <a:avLst/>
          </a:prstGeom>
          <a:ln>
            <a:solidFill>
              <a:schemeClr val="tx1"/>
            </a:solidFill>
          </a:ln>
        </p:spPr>
      </p:pic>
      <p:sp>
        <p:nvSpPr>
          <p:cNvPr id="10" name="Title 9">
            <a:extLst>
              <a:ext uri="{FF2B5EF4-FFF2-40B4-BE49-F238E27FC236}">
                <a16:creationId xmlns:a16="http://schemas.microsoft.com/office/drawing/2014/main" id="{BE6C4BC3-9D17-E177-6ABF-57D693D89A0B}"/>
              </a:ext>
            </a:extLst>
          </p:cNvPr>
          <p:cNvSpPr>
            <a:spLocks noGrp="1"/>
          </p:cNvSpPr>
          <p:nvPr>
            <p:ph type="title"/>
          </p:nvPr>
        </p:nvSpPr>
        <p:spPr/>
        <p:txBody>
          <a:bodyPr/>
          <a:lstStyle/>
          <a:p>
            <a:r>
              <a:rPr lang="en-US" dirty="0"/>
              <a:t>Not using the "Lookup" to enter a value in the field</a:t>
            </a:r>
          </a:p>
        </p:txBody>
      </p:sp>
      <p:sp>
        <p:nvSpPr>
          <p:cNvPr id="9" name="Slide Number Placeholder 5">
            <a:extLst>
              <a:ext uri="{FF2B5EF4-FFF2-40B4-BE49-F238E27FC236}">
                <a16:creationId xmlns:a16="http://schemas.microsoft.com/office/drawing/2014/main" id="{AE0F84E9-FD3B-1CE6-4303-36612202884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107</a:t>
            </a:fld>
            <a:endParaRPr lang="en-GB" dirty="0"/>
          </a:p>
        </p:txBody>
      </p:sp>
      <p:sp>
        <p:nvSpPr>
          <p:cNvPr id="3" name="Content Placeholder 2">
            <a:extLst>
              <a:ext uri="{FF2B5EF4-FFF2-40B4-BE49-F238E27FC236}">
                <a16:creationId xmlns:a16="http://schemas.microsoft.com/office/drawing/2014/main" id="{1195214B-3F53-CDA0-878B-CCF511C04063}"/>
              </a:ext>
            </a:extLst>
          </p:cNvPr>
          <p:cNvSpPr>
            <a:spLocks noGrp="1" noChangeArrowheads="1"/>
          </p:cNvSpPr>
          <p:nvPr>
            <p:ph sz="quarter" idx="13"/>
          </p:nvPr>
        </p:nvSpPr>
        <p:spPr bwMode="auto">
          <a:xfrm>
            <a:off x="387298" y="1001512"/>
            <a:ext cx="11417404" cy="563128"/>
          </a:xfrm>
          <a:prstGeom prst="rect">
            <a:avLst/>
          </a:prstGeom>
        </p:spPr>
        <p:txBody>
          <a:bodyPr/>
          <a:lstStyle/>
          <a:p>
            <a:r>
              <a:rPr lang="en-US" sz="2000" dirty="0"/>
              <a:t>The cataloger adds values to the fields (without using a “Lookup”) and saves the record or draft</a:t>
            </a:r>
          </a:p>
        </p:txBody>
      </p:sp>
      <p:sp>
        <p:nvSpPr>
          <p:cNvPr id="6" name="Rectangle 5">
            <a:extLst>
              <a:ext uri="{FF2B5EF4-FFF2-40B4-BE49-F238E27FC236}">
                <a16:creationId xmlns:a16="http://schemas.microsoft.com/office/drawing/2014/main" id="{86584B74-959A-24D9-C0F3-C981E6116A3A}"/>
              </a:ext>
            </a:extLst>
          </p:cNvPr>
          <p:cNvSpPr/>
          <p:nvPr/>
        </p:nvSpPr>
        <p:spPr>
          <a:xfrm>
            <a:off x="1910080" y="2608918"/>
            <a:ext cx="1168400" cy="62196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EA919614-5133-154C-C3E2-8C258619F176}"/>
              </a:ext>
            </a:extLst>
          </p:cNvPr>
          <p:cNvSpPr/>
          <p:nvPr/>
        </p:nvSpPr>
        <p:spPr>
          <a:xfrm>
            <a:off x="1910080" y="4336118"/>
            <a:ext cx="1168400" cy="62196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FFA6E487-C157-391A-1363-80C567053FDC}"/>
              </a:ext>
            </a:extLst>
          </p:cNvPr>
          <p:cNvSpPr/>
          <p:nvPr/>
        </p:nvSpPr>
        <p:spPr>
          <a:xfrm>
            <a:off x="2407920" y="1603078"/>
            <a:ext cx="822960" cy="38828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6E6A684B-D217-8FD2-0AA8-0CEC9CF8EA6C}"/>
              </a:ext>
            </a:extLst>
          </p:cNvPr>
          <p:cNvSpPr/>
          <p:nvPr/>
        </p:nvSpPr>
        <p:spPr>
          <a:xfrm>
            <a:off x="3302000" y="1603078"/>
            <a:ext cx="822960" cy="38828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867493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EC91-926B-0D0F-D6A6-D3A367F715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30F6E1-A7B8-86AB-A52F-F5697B355EA3}"/>
              </a:ext>
            </a:extLst>
          </p:cNvPr>
          <p:cNvPicPr>
            <a:picLocks noChangeAspect="1"/>
          </p:cNvPicPr>
          <p:nvPr/>
        </p:nvPicPr>
        <p:blipFill>
          <a:blip r:embed="rId2"/>
          <a:stretch>
            <a:fillRect/>
          </a:stretch>
        </p:blipFill>
        <p:spPr>
          <a:xfrm>
            <a:off x="1056640" y="1497185"/>
            <a:ext cx="10871200" cy="4851168"/>
          </a:xfrm>
          <a:prstGeom prst="rect">
            <a:avLst/>
          </a:prstGeom>
          <a:ln>
            <a:solidFill>
              <a:schemeClr val="tx1"/>
            </a:solidFill>
          </a:ln>
        </p:spPr>
      </p:pic>
      <p:sp>
        <p:nvSpPr>
          <p:cNvPr id="10" name="Title 9">
            <a:extLst>
              <a:ext uri="{FF2B5EF4-FFF2-40B4-BE49-F238E27FC236}">
                <a16:creationId xmlns:a16="http://schemas.microsoft.com/office/drawing/2014/main" id="{9E72A95C-11F9-BADC-EF43-93E42F9D54AD}"/>
              </a:ext>
            </a:extLst>
          </p:cNvPr>
          <p:cNvSpPr>
            <a:spLocks noGrp="1"/>
          </p:cNvSpPr>
          <p:nvPr>
            <p:ph type="title"/>
          </p:nvPr>
        </p:nvSpPr>
        <p:spPr/>
        <p:txBody>
          <a:bodyPr/>
          <a:lstStyle/>
          <a:p>
            <a:r>
              <a:rPr lang="en-US" dirty="0"/>
              <a:t>Not using the "Lookup" to enter a value in the field</a:t>
            </a:r>
          </a:p>
        </p:txBody>
      </p:sp>
      <p:sp>
        <p:nvSpPr>
          <p:cNvPr id="9" name="Slide Number Placeholder 5">
            <a:extLst>
              <a:ext uri="{FF2B5EF4-FFF2-40B4-BE49-F238E27FC236}">
                <a16:creationId xmlns:a16="http://schemas.microsoft.com/office/drawing/2014/main" id="{25D1F496-5F8D-088F-9417-58D2188C595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108</a:t>
            </a:fld>
            <a:endParaRPr lang="en-GB" dirty="0"/>
          </a:p>
        </p:txBody>
      </p:sp>
      <p:sp>
        <p:nvSpPr>
          <p:cNvPr id="3" name="Content Placeholder 2">
            <a:extLst>
              <a:ext uri="{FF2B5EF4-FFF2-40B4-BE49-F238E27FC236}">
                <a16:creationId xmlns:a16="http://schemas.microsoft.com/office/drawing/2014/main" id="{506F9E2B-B0CC-6E4F-E762-71ACB4DD11DF}"/>
              </a:ext>
            </a:extLst>
          </p:cNvPr>
          <p:cNvSpPr>
            <a:spLocks noGrp="1" noChangeArrowheads="1"/>
          </p:cNvSpPr>
          <p:nvPr>
            <p:ph sz="quarter" idx="13"/>
          </p:nvPr>
        </p:nvSpPr>
        <p:spPr bwMode="auto">
          <a:xfrm>
            <a:off x="387298" y="1001512"/>
            <a:ext cx="11417404" cy="563128"/>
          </a:xfrm>
          <a:prstGeom prst="rect">
            <a:avLst/>
          </a:prstGeom>
        </p:spPr>
        <p:txBody>
          <a:bodyPr/>
          <a:lstStyle/>
          <a:p>
            <a:r>
              <a:rPr lang="en-US" sz="2000" dirty="0"/>
              <a:t>The data is added</a:t>
            </a:r>
          </a:p>
        </p:txBody>
      </p:sp>
      <p:sp>
        <p:nvSpPr>
          <p:cNvPr id="6" name="Rectangle 5">
            <a:extLst>
              <a:ext uri="{FF2B5EF4-FFF2-40B4-BE49-F238E27FC236}">
                <a16:creationId xmlns:a16="http://schemas.microsoft.com/office/drawing/2014/main" id="{43FB8C10-DD4A-33EE-6E16-D04F04807FBF}"/>
              </a:ext>
            </a:extLst>
          </p:cNvPr>
          <p:cNvSpPr/>
          <p:nvPr/>
        </p:nvSpPr>
        <p:spPr>
          <a:xfrm>
            <a:off x="2667000" y="3645514"/>
            <a:ext cx="4770120" cy="7252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CD3BB6F6-DC5E-4F06-1522-93CAFB8047A4}"/>
              </a:ext>
            </a:extLst>
          </p:cNvPr>
          <p:cNvSpPr/>
          <p:nvPr/>
        </p:nvSpPr>
        <p:spPr>
          <a:xfrm>
            <a:off x="2667000" y="2220635"/>
            <a:ext cx="4770120" cy="72520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523958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B19D-23E9-DBD2-ABB4-9F1072918C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0082188-F9FF-53A9-4A2B-EA5B6EB420A0}"/>
              </a:ext>
            </a:extLst>
          </p:cNvPr>
          <p:cNvSpPr>
            <a:spLocks noGrp="1"/>
          </p:cNvSpPr>
          <p:nvPr>
            <p:ph type="body" sz="quarter" idx="16"/>
          </p:nvPr>
        </p:nvSpPr>
        <p:spPr>
          <a:xfrm>
            <a:off x="264160" y="2523829"/>
            <a:ext cx="11602720" cy="1030130"/>
          </a:xfrm>
        </p:spPr>
        <p:txBody>
          <a:bodyPr/>
          <a:lstStyle/>
          <a:p>
            <a:r>
              <a:rPr lang="en-US" dirty="0"/>
              <a:t>Obtaining information (help) about a specific field</a:t>
            </a:r>
          </a:p>
        </p:txBody>
      </p:sp>
      <p:sp>
        <p:nvSpPr>
          <p:cNvPr id="4" name="Footer Placeholder 3">
            <a:extLst>
              <a:ext uri="{FF2B5EF4-FFF2-40B4-BE49-F238E27FC236}">
                <a16:creationId xmlns:a16="http://schemas.microsoft.com/office/drawing/2014/main" id="{0C03A2A4-852F-A413-80E6-A01840C0F8AA}"/>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CE35056B-05CE-BFF3-82BB-9B1921DFFB9A}"/>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109</a:t>
            </a:fld>
            <a:endParaRPr lang="en-GB" dirty="0"/>
          </a:p>
        </p:txBody>
      </p:sp>
    </p:spTree>
    <p:extLst>
      <p:ext uri="{BB962C8B-B14F-4D97-AF65-F5344CB8AC3E}">
        <p14:creationId xmlns:p14="http://schemas.microsoft.com/office/powerpoint/2010/main" val="132170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A19F-D778-E3E7-900A-E969464DFFD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09231FB-1E00-83D1-1591-F55930DB8216}"/>
              </a:ext>
            </a:extLst>
          </p:cNvPr>
          <p:cNvPicPr>
            <a:picLocks noChangeAspect="1"/>
          </p:cNvPicPr>
          <p:nvPr/>
        </p:nvPicPr>
        <p:blipFill>
          <a:blip r:embed="rId2"/>
          <a:stretch>
            <a:fillRect/>
          </a:stretch>
        </p:blipFill>
        <p:spPr>
          <a:xfrm>
            <a:off x="0" y="1610259"/>
            <a:ext cx="12192000" cy="3637481"/>
          </a:xfrm>
          <a:prstGeom prst="rect">
            <a:avLst/>
          </a:prstGeom>
          <a:ln>
            <a:solidFill>
              <a:schemeClr val="tx1"/>
            </a:solidFill>
          </a:ln>
        </p:spPr>
      </p:pic>
      <p:sp>
        <p:nvSpPr>
          <p:cNvPr id="10" name="Title 9">
            <a:extLst>
              <a:ext uri="{FF2B5EF4-FFF2-40B4-BE49-F238E27FC236}">
                <a16:creationId xmlns:a16="http://schemas.microsoft.com/office/drawing/2014/main" id="{36DB448C-90E4-7A74-01C9-B113EFD085DF}"/>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926FC844-1B84-1F06-06F2-4BB9A2A637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3" name="Content Placeholder 2">
            <a:extLst>
              <a:ext uri="{FF2B5EF4-FFF2-40B4-BE49-F238E27FC236}">
                <a16:creationId xmlns:a16="http://schemas.microsoft.com/office/drawing/2014/main" id="{0B43DA04-F273-ED60-36BB-0A3861334A49}"/>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Here we have retrieved a BIBFRAME Work via a Works search and we will click “Edit record”</a:t>
            </a:r>
          </a:p>
          <a:p>
            <a:endParaRPr lang="en-US" sz="2000" dirty="0"/>
          </a:p>
          <a:p>
            <a:endParaRPr lang="en-US" sz="2000" dirty="0"/>
          </a:p>
        </p:txBody>
      </p:sp>
      <p:sp>
        <p:nvSpPr>
          <p:cNvPr id="6" name="Rectangle 5">
            <a:extLst>
              <a:ext uri="{FF2B5EF4-FFF2-40B4-BE49-F238E27FC236}">
                <a16:creationId xmlns:a16="http://schemas.microsoft.com/office/drawing/2014/main" id="{941BDD19-B026-0859-9C96-84683A207D05}"/>
              </a:ext>
            </a:extLst>
          </p:cNvPr>
          <p:cNvSpPr/>
          <p:nvPr/>
        </p:nvSpPr>
        <p:spPr>
          <a:xfrm>
            <a:off x="365688" y="1633277"/>
            <a:ext cx="711272" cy="2971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407925B6-59DA-1DF6-A247-64E1ED503243}"/>
              </a:ext>
            </a:extLst>
          </p:cNvPr>
          <p:cNvSpPr/>
          <p:nvPr/>
        </p:nvSpPr>
        <p:spPr>
          <a:xfrm>
            <a:off x="10942320" y="2936289"/>
            <a:ext cx="69088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Arrow: Down 7">
            <a:extLst>
              <a:ext uri="{FF2B5EF4-FFF2-40B4-BE49-F238E27FC236}">
                <a16:creationId xmlns:a16="http://schemas.microsoft.com/office/drawing/2014/main" id="{6BEA3EF2-467D-DC85-1562-754160728433}"/>
              </a:ext>
            </a:extLst>
          </p:cNvPr>
          <p:cNvSpPr/>
          <p:nvPr/>
        </p:nvSpPr>
        <p:spPr>
          <a:xfrm flipV="1">
            <a:off x="11003280" y="3347769"/>
            <a:ext cx="599440" cy="822960"/>
          </a:xfrm>
          <a:prstGeom prst="downArrow">
            <a:avLst/>
          </a:prstGeom>
          <a:solidFill>
            <a:schemeClr val="bg1"/>
          </a:solid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A836B8E7-830A-0D60-E3CA-1E81DAD5589E}"/>
              </a:ext>
            </a:extLst>
          </p:cNvPr>
          <p:cNvSpPr/>
          <p:nvPr/>
        </p:nvSpPr>
        <p:spPr>
          <a:xfrm>
            <a:off x="2590800" y="2941320"/>
            <a:ext cx="2021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722024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759F-5C07-3F9B-642A-3327269B612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DD10585-C028-60E2-6091-F2BE1BF57679}"/>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095DE895-8CD4-3637-A125-1C5F43D7C5C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110</a:t>
            </a:fld>
            <a:endParaRPr lang="en-GB" dirty="0"/>
          </a:p>
        </p:txBody>
      </p:sp>
      <p:sp>
        <p:nvSpPr>
          <p:cNvPr id="3" name="Content Placeholder 2">
            <a:extLst>
              <a:ext uri="{FF2B5EF4-FFF2-40B4-BE49-F238E27FC236}">
                <a16:creationId xmlns:a16="http://schemas.microsoft.com/office/drawing/2014/main" id="{45472A40-E9B2-47FC-C863-7CB575EAF668}"/>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In the Linked Open Data Editor for BIBFRAME it is possible to obtain additional information about a field by hovering over the “More Information” icon.</a:t>
            </a:r>
          </a:p>
          <a:p>
            <a:r>
              <a:rPr lang="en-US" sz="2000" dirty="0"/>
              <a:t>While editing the work with title “Feminists don't wear pink and other lies”, the cataloger will now click the “More Information” icon for “Associated agent”</a:t>
            </a:r>
          </a:p>
        </p:txBody>
      </p:sp>
      <p:pic>
        <p:nvPicPr>
          <p:cNvPr id="4" name="Picture 3">
            <a:extLst>
              <a:ext uri="{FF2B5EF4-FFF2-40B4-BE49-F238E27FC236}">
                <a16:creationId xmlns:a16="http://schemas.microsoft.com/office/drawing/2014/main" id="{AE9E4C73-C986-842F-FBE4-74D12DBA6331}"/>
              </a:ext>
            </a:extLst>
          </p:cNvPr>
          <p:cNvPicPr>
            <a:picLocks noChangeAspect="1"/>
          </p:cNvPicPr>
          <p:nvPr/>
        </p:nvPicPr>
        <p:blipFill>
          <a:blip r:embed="rId2"/>
          <a:stretch>
            <a:fillRect/>
          </a:stretch>
        </p:blipFill>
        <p:spPr>
          <a:xfrm>
            <a:off x="0" y="2834211"/>
            <a:ext cx="12192000" cy="1758537"/>
          </a:xfrm>
          <a:prstGeom prst="rect">
            <a:avLst/>
          </a:prstGeom>
          <a:ln>
            <a:solidFill>
              <a:schemeClr val="tx1"/>
            </a:solidFill>
          </a:ln>
        </p:spPr>
      </p:pic>
      <p:sp>
        <p:nvSpPr>
          <p:cNvPr id="5" name="Rectangle 4">
            <a:extLst>
              <a:ext uri="{FF2B5EF4-FFF2-40B4-BE49-F238E27FC236}">
                <a16:creationId xmlns:a16="http://schemas.microsoft.com/office/drawing/2014/main" id="{041661E7-81A1-7BE3-CA76-6AF6B1A8A9CD}"/>
              </a:ext>
            </a:extLst>
          </p:cNvPr>
          <p:cNvSpPr/>
          <p:nvPr/>
        </p:nvSpPr>
        <p:spPr>
          <a:xfrm>
            <a:off x="1056640" y="3444240"/>
            <a:ext cx="243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248658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6DE1-D6D6-2E3D-452F-6AEE9BAA032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A493038-92EA-0ABB-0E2A-8FF9DC1A6BF9}"/>
              </a:ext>
            </a:extLst>
          </p:cNvPr>
          <p:cNvPicPr>
            <a:picLocks noChangeAspect="1"/>
          </p:cNvPicPr>
          <p:nvPr/>
        </p:nvPicPr>
        <p:blipFill>
          <a:blip r:embed="rId2"/>
          <a:stretch>
            <a:fillRect/>
          </a:stretch>
        </p:blipFill>
        <p:spPr>
          <a:xfrm>
            <a:off x="0" y="2008039"/>
            <a:ext cx="12192000" cy="2841921"/>
          </a:xfrm>
          <a:prstGeom prst="rect">
            <a:avLst/>
          </a:prstGeom>
          <a:ln>
            <a:solidFill>
              <a:schemeClr val="tx1"/>
            </a:solidFill>
          </a:ln>
        </p:spPr>
      </p:pic>
      <p:sp>
        <p:nvSpPr>
          <p:cNvPr id="10" name="Title 9">
            <a:extLst>
              <a:ext uri="{FF2B5EF4-FFF2-40B4-BE49-F238E27FC236}">
                <a16:creationId xmlns:a16="http://schemas.microsoft.com/office/drawing/2014/main" id="{F74B34B0-1127-8060-ED1C-6A3C5F7B3C9F}"/>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5E4F0A5C-F28B-8223-C493-400231EC20C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111</a:t>
            </a:fld>
            <a:endParaRPr lang="en-GB" dirty="0"/>
          </a:p>
        </p:txBody>
      </p:sp>
      <p:sp>
        <p:nvSpPr>
          <p:cNvPr id="3" name="Content Placeholder 2">
            <a:extLst>
              <a:ext uri="{FF2B5EF4-FFF2-40B4-BE49-F238E27FC236}">
                <a16:creationId xmlns:a16="http://schemas.microsoft.com/office/drawing/2014/main" id="{3A9811B2-3DE4-0B2D-7857-C913CDAF1C36}"/>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The cataloger gets a detailed description of the field (in this case “Associated agent”) coming from the BIBFRAME documentation, as well as a link to the source</a:t>
            </a:r>
          </a:p>
        </p:txBody>
      </p:sp>
      <p:sp>
        <p:nvSpPr>
          <p:cNvPr id="5" name="Rectangle 4">
            <a:extLst>
              <a:ext uri="{FF2B5EF4-FFF2-40B4-BE49-F238E27FC236}">
                <a16:creationId xmlns:a16="http://schemas.microsoft.com/office/drawing/2014/main" id="{EC99EC5F-0395-5543-07F3-A36484866877}"/>
              </a:ext>
            </a:extLst>
          </p:cNvPr>
          <p:cNvSpPr/>
          <p:nvPr/>
        </p:nvSpPr>
        <p:spPr>
          <a:xfrm>
            <a:off x="670560" y="2936136"/>
            <a:ext cx="2570480" cy="181874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B21EE804-781E-99A2-096F-E655D3764B7D}"/>
              </a:ext>
            </a:extLst>
          </p:cNvPr>
          <p:cNvSpPr txBox="1"/>
          <p:nvPr/>
        </p:nvSpPr>
        <p:spPr>
          <a:xfrm>
            <a:off x="3992880" y="5124280"/>
            <a:ext cx="1686560" cy="545000"/>
          </a:xfrm>
          <a:prstGeom prst="rect">
            <a:avLst/>
          </a:prstGeom>
          <a:solidFill>
            <a:srgbClr val="FFFF00"/>
          </a:solidFill>
          <a:ln>
            <a:solidFill>
              <a:schemeClr val="tx1"/>
            </a:solidFill>
          </a:ln>
        </p:spPr>
        <p:txBody>
          <a:bodyPr wrap="square" rtlCol="0">
            <a:noAutofit/>
          </a:bodyPr>
          <a:lstStyle/>
          <a:p>
            <a:pPr algn="l"/>
            <a:r>
              <a:rPr lang="en-US" sz="1400" dirty="0"/>
              <a:t>The cataloger will now click this link</a:t>
            </a:r>
          </a:p>
        </p:txBody>
      </p:sp>
      <p:cxnSp>
        <p:nvCxnSpPr>
          <p:cNvPr id="11" name="Straight Arrow Connector 10">
            <a:extLst>
              <a:ext uri="{FF2B5EF4-FFF2-40B4-BE49-F238E27FC236}">
                <a16:creationId xmlns:a16="http://schemas.microsoft.com/office/drawing/2014/main" id="{37CCFF9D-07A2-48CC-0331-7D49B5919BFD}"/>
              </a:ext>
            </a:extLst>
          </p:cNvPr>
          <p:cNvCxnSpPr/>
          <p:nvPr/>
        </p:nvCxnSpPr>
        <p:spPr>
          <a:xfrm flipH="1" flipV="1">
            <a:off x="1422400" y="4328160"/>
            <a:ext cx="2570480" cy="796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3566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A30EE-6A13-FCB5-167E-8A2DDC3796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778D790-1428-BCB1-1A66-69F1D3747D07}"/>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6BC8E15C-B082-E9A4-E890-ED03BC821E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112</a:t>
            </a:fld>
            <a:endParaRPr lang="en-GB" dirty="0"/>
          </a:p>
        </p:txBody>
      </p:sp>
      <p:sp>
        <p:nvSpPr>
          <p:cNvPr id="3" name="Content Placeholder 2">
            <a:extLst>
              <a:ext uri="{FF2B5EF4-FFF2-40B4-BE49-F238E27FC236}">
                <a16:creationId xmlns:a16="http://schemas.microsoft.com/office/drawing/2014/main" id="{7CAA09D7-E071-13D0-34AD-D443E7C38AC6}"/>
              </a:ext>
            </a:extLst>
          </p:cNvPr>
          <p:cNvSpPr>
            <a:spLocks noGrp="1" noChangeArrowheads="1"/>
          </p:cNvSpPr>
          <p:nvPr>
            <p:ph sz="quarter" idx="13"/>
          </p:nvPr>
        </p:nvSpPr>
        <p:spPr bwMode="auto">
          <a:xfrm>
            <a:off x="387298" y="1001512"/>
            <a:ext cx="11417404" cy="461527"/>
          </a:xfrm>
          <a:prstGeom prst="rect">
            <a:avLst/>
          </a:prstGeom>
        </p:spPr>
        <p:txBody>
          <a:bodyPr/>
          <a:lstStyle/>
          <a:p>
            <a:r>
              <a:rPr lang="en-US" sz="2000" dirty="0"/>
              <a:t>After clicking the link, the cataloger is brought to the official documentation for the field. </a:t>
            </a:r>
          </a:p>
        </p:txBody>
      </p:sp>
      <p:pic>
        <p:nvPicPr>
          <p:cNvPr id="4" name="Picture 3">
            <a:extLst>
              <a:ext uri="{FF2B5EF4-FFF2-40B4-BE49-F238E27FC236}">
                <a16:creationId xmlns:a16="http://schemas.microsoft.com/office/drawing/2014/main" id="{80AFB10E-4B4D-E614-CCDD-024BE121EB47}"/>
              </a:ext>
            </a:extLst>
          </p:cNvPr>
          <p:cNvPicPr>
            <a:picLocks noChangeAspect="1"/>
          </p:cNvPicPr>
          <p:nvPr/>
        </p:nvPicPr>
        <p:blipFill>
          <a:blip r:embed="rId2"/>
          <a:stretch>
            <a:fillRect/>
          </a:stretch>
        </p:blipFill>
        <p:spPr>
          <a:xfrm>
            <a:off x="2692400" y="1484059"/>
            <a:ext cx="6337300" cy="4874846"/>
          </a:xfrm>
          <a:prstGeom prst="rect">
            <a:avLst/>
          </a:prstGeom>
        </p:spPr>
      </p:pic>
      <p:sp>
        <p:nvSpPr>
          <p:cNvPr id="8" name="Rectangle 7">
            <a:extLst>
              <a:ext uri="{FF2B5EF4-FFF2-40B4-BE49-F238E27FC236}">
                <a16:creationId xmlns:a16="http://schemas.microsoft.com/office/drawing/2014/main" id="{C5919D06-439E-86DE-BAF0-61CA8E513162}"/>
              </a:ext>
            </a:extLst>
          </p:cNvPr>
          <p:cNvSpPr/>
          <p:nvPr/>
        </p:nvSpPr>
        <p:spPr>
          <a:xfrm>
            <a:off x="3596640" y="1910080"/>
            <a:ext cx="904240" cy="2235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0897993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A2D8-FCB3-9CC1-2202-304EE42297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EECC3EB-7BCE-FD54-106B-092CBD4B8A50}"/>
              </a:ext>
            </a:extLst>
          </p:cNvPr>
          <p:cNvPicPr>
            <a:picLocks noChangeAspect="1"/>
          </p:cNvPicPr>
          <p:nvPr/>
        </p:nvPicPr>
        <p:blipFill>
          <a:blip r:embed="rId2"/>
          <a:stretch>
            <a:fillRect/>
          </a:stretch>
        </p:blipFill>
        <p:spPr>
          <a:xfrm>
            <a:off x="0" y="2688071"/>
            <a:ext cx="12192000" cy="1481857"/>
          </a:xfrm>
          <a:prstGeom prst="rect">
            <a:avLst/>
          </a:prstGeom>
          <a:ln>
            <a:solidFill>
              <a:schemeClr val="tx1"/>
            </a:solidFill>
          </a:ln>
        </p:spPr>
      </p:pic>
      <p:sp>
        <p:nvSpPr>
          <p:cNvPr id="10" name="Title 9">
            <a:extLst>
              <a:ext uri="{FF2B5EF4-FFF2-40B4-BE49-F238E27FC236}">
                <a16:creationId xmlns:a16="http://schemas.microsoft.com/office/drawing/2014/main" id="{F0439481-D560-2AF9-7060-D434D7BAF188}"/>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5199E187-7CE4-5F00-D8BA-D283796FBE9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113</a:t>
            </a:fld>
            <a:endParaRPr lang="en-GB" dirty="0"/>
          </a:p>
        </p:txBody>
      </p:sp>
      <p:sp>
        <p:nvSpPr>
          <p:cNvPr id="3" name="Content Placeholder 2">
            <a:extLst>
              <a:ext uri="{FF2B5EF4-FFF2-40B4-BE49-F238E27FC236}">
                <a16:creationId xmlns:a16="http://schemas.microsoft.com/office/drawing/2014/main" id="{ED03B8A4-460E-96C8-A50D-DACCF8BE1407}"/>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Let’s see another example.</a:t>
            </a:r>
          </a:p>
          <a:p>
            <a:r>
              <a:rPr lang="en-US" sz="2000" dirty="0"/>
              <a:t>While editing the work with title “Feminists don't wear pink and other lies”, the cataloger will now click the “More Information” icon for “Intended audience”</a:t>
            </a:r>
          </a:p>
        </p:txBody>
      </p:sp>
      <p:sp>
        <p:nvSpPr>
          <p:cNvPr id="5" name="Rectangle 4">
            <a:extLst>
              <a:ext uri="{FF2B5EF4-FFF2-40B4-BE49-F238E27FC236}">
                <a16:creationId xmlns:a16="http://schemas.microsoft.com/office/drawing/2014/main" id="{D2BDAD81-22D6-63BB-3B99-B3B0A4B3934B}"/>
              </a:ext>
            </a:extLst>
          </p:cNvPr>
          <p:cNvSpPr/>
          <p:nvPr/>
        </p:nvSpPr>
        <p:spPr>
          <a:xfrm>
            <a:off x="1117600" y="3294379"/>
            <a:ext cx="243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111117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7EA9-7401-3EDB-F6B6-4469F194CC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6BB6A6-30B4-FB07-810A-34610AEF9AA0}"/>
              </a:ext>
            </a:extLst>
          </p:cNvPr>
          <p:cNvPicPr>
            <a:picLocks noChangeAspect="1"/>
          </p:cNvPicPr>
          <p:nvPr/>
        </p:nvPicPr>
        <p:blipFill>
          <a:blip r:embed="rId2"/>
          <a:stretch>
            <a:fillRect/>
          </a:stretch>
        </p:blipFill>
        <p:spPr>
          <a:xfrm>
            <a:off x="0" y="2124684"/>
            <a:ext cx="12192000" cy="2608631"/>
          </a:xfrm>
          <a:prstGeom prst="rect">
            <a:avLst/>
          </a:prstGeom>
          <a:ln>
            <a:solidFill>
              <a:schemeClr val="tx1"/>
            </a:solidFill>
          </a:ln>
        </p:spPr>
      </p:pic>
      <p:sp>
        <p:nvSpPr>
          <p:cNvPr id="10" name="Title 9">
            <a:extLst>
              <a:ext uri="{FF2B5EF4-FFF2-40B4-BE49-F238E27FC236}">
                <a16:creationId xmlns:a16="http://schemas.microsoft.com/office/drawing/2014/main" id="{752912E8-6D55-51B1-7F1B-D2D2198CC564}"/>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0A7187D0-459D-545D-B8BF-8AD6DD6374B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114</a:t>
            </a:fld>
            <a:endParaRPr lang="en-GB" dirty="0"/>
          </a:p>
        </p:txBody>
      </p:sp>
      <p:sp>
        <p:nvSpPr>
          <p:cNvPr id="3" name="Content Placeholder 2">
            <a:extLst>
              <a:ext uri="{FF2B5EF4-FFF2-40B4-BE49-F238E27FC236}">
                <a16:creationId xmlns:a16="http://schemas.microsoft.com/office/drawing/2014/main" id="{71D92725-05A4-070B-56B4-DEFD7266D85F}"/>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The cataloger gets a detailed description of the field (in this case “Intended audience”) coming from the BIBFRAME documentation, as well as a link to the source</a:t>
            </a:r>
          </a:p>
        </p:txBody>
      </p:sp>
      <p:sp>
        <p:nvSpPr>
          <p:cNvPr id="5" name="Rectangle 4">
            <a:extLst>
              <a:ext uri="{FF2B5EF4-FFF2-40B4-BE49-F238E27FC236}">
                <a16:creationId xmlns:a16="http://schemas.microsoft.com/office/drawing/2014/main" id="{98BDACC3-3C3C-AC46-E739-8AD7CD65447E}"/>
              </a:ext>
            </a:extLst>
          </p:cNvPr>
          <p:cNvSpPr/>
          <p:nvPr/>
        </p:nvSpPr>
        <p:spPr>
          <a:xfrm>
            <a:off x="731520" y="2914571"/>
            <a:ext cx="2570480" cy="181874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TextBox 6">
            <a:extLst>
              <a:ext uri="{FF2B5EF4-FFF2-40B4-BE49-F238E27FC236}">
                <a16:creationId xmlns:a16="http://schemas.microsoft.com/office/drawing/2014/main" id="{870920B4-599B-DBD7-0741-ED17E95ADDBC}"/>
              </a:ext>
            </a:extLst>
          </p:cNvPr>
          <p:cNvSpPr txBox="1"/>
          <p:nvPr/>
        </p:nvSpPr>
        <p:spPr>
          <a:xfrm>
            <a:off x="3992880" y="5124280"/>
            <a:ext cx="1686560" cy="545000"/>
          </a:xfrm>
          <a:prstGeom prst="rect">
            <a:avLst/>
          </a:prstGeom>
          <a:solidFill>
            <a:srgbClr val="FFFF00"/>
          </a:solidFill>
          <a:ln>
            <a:solidFill>
              <a:schemeClr val="tx1"/>
            </a:solidFill>
          </a:ln>
        </p:spPr>
        <p:txBody>
          <a:bodyPr wrap="square" rtlCol="0">
            <a:noAutofit/>
          </a:bodyPr>
          <a:lstStyle/>
          <a:p>
            <a:pPr algn="l"/>
            <a:r>
              <a:rPr lang="en-US" sz="1400" dirty="0"/>
              <a:t>The cataloger will now click this link</a:t>
            </a:r>
          </a:p>
        </p:txBody>
      </p:sp>
      <p:cxnSp>
        <p:nvCxnSpPr>
          <p:cNvPr id="11" name="Straight Arrow Connector 10">
            <a:extLst>
              <a:ext uri="{FF2B5EF4-FFF2-40B4-BE49-F238E27FC236}">
                <a16:creationId xmlns:a16="http://schemas.microsoft.com/office/drawing/2014/main" id="{6BB7995F-7DC6-DF7D-9157-CD5D5CAC8622}"/>
              </a:ext>
            </a:extLst>
          </p:cNvPr>
          <p:cNvCxnSpPr>
            <a:cxnSpLocks/>
          </p:cNvCxnSpPr>
          <p:nvPr/>
        </p:nvCxnSpPr>
        <p:spPr>
          <a:xfrm flipH="1" flipV="1">
            <a:off x="2016760" y="4226560"/>
            <a:ext cx="1976120" cy="8977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2283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F4C49-A1D8-AEB1-7BFF-F6748FB7A7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845953-66DE-8FED-C7E5-EA9EA41B2A1C}"/>
              </a:ext>
            </a:extLst>
          </p:cNvPr>
          <p:cNvPicPr>
            <a:picLocks noChangeAspect="1"/>
          </p:cNvPicPr>
          <p:nvPr/>
        </p:nvPicPr>
        <p:blipFill>
          <a:blip r:embed="rId2"/>
          <a:stretch>
            <a:fillRect/>
          </a:stretch>
        </p:blipFill>
        <p:spPr>
          <a:xfrm>
            <a:off x="1889760" y="1501275"/>
            <a:ext cx="8684006" cy="4808841"/>
          </a:xfrm>
          <a:prstGeom prst="rect">
            <a:avLst/>
          </a:prstGeom>
        </p:spPr>
      </p:pic>
      <p:sp>
        <p:nvSpPr>
          <p:cNvPr id="10" name="Title 9">
            <a:extLst>
              <a:ext uri="{FF2B5EF4-FFF2-40B4-BE49-F238E27FC236}">
                <a16:creationId xmlns:a16="http://schemas.microsoft.com/office/drawing/2014/main" id="{BB443EC2-04FA-2C65-C4D4-433D2B98F6E4}"/>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9575FDD0-8A0C-C661-2939-7EB044865C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115</a:t>
            </a:fld>
            <a:endParaRPr lang="en-GB" dirty="0"/>
          </a:p>
        </p:txBody>
      </p:sp>
      <p:sp>
        <p:nvSpPr>
          <p:cNvPr id="3" name="Content Placeholder 2">
            <a:extLst>
              <a:ext uri="{FF2B5EF4-FFF2-40B4-BE49-F238E27FC236}">
                <a16:creationId xmlns:a16="http://schemas.microsoft.com/office/drawing/2014/main" id="{B6F7918C-4F9A-963E-2F35-E4D473847A4F}"/>
              </a:ext>
            </a:extLst>
          </p:cNvPr>
          <p:cNvSpPr>
            <a:spLocks noGrp="1" noChangeArrowheads="1"/>
          </p:cNvSpPr>
          <p:nvPr>
            <p:ph sz="quarter" idx="13"/>
          </p:nvPr>
        </p:nvSpPr>
        <p:spPr bwMode="auto">
          <a:xfrm>
            <a:off x="387298" y="1001512"/>
            <a:ext cx="11417404" cy="461527"/>
          </a:xfrm>
          <a:prstGeom prst="rect">
            <a:avLst/>
          </a:prstGeom>
        </p:spPr>
        <p:txBody>
          <a:bodyPr/>
          <a:lstStyle/>
          <a:p>
            <a:r>
              <a:rPr lang="en-US" sz="2000" dirty="0"/>
              <a:t>After clicking the link, the cataloger is brought to the official documentation for the field. </a:t>
            </a:r>
          </a:p>
        </p:txBody>
      </p:sp>
      <p:sp>
        <p:nvSpPr>
          <p:cNvPr id="8" name="Rectangle 7">
            <a:extLst>
              <a:ext uri="{FF2B5EF4-FFF2-40B4-BE49-F238E27FC236}">
                <a16:creationId xmlns:a16="http://schemas.microsoft.com/office/drawing/2014/main" id="{00E058FF-3AB7-CE8B-289E-87C32321ED5E}"/>
              </a:ext>
            </a:extLst>
          </p:cNvPr>
          <p:cNvSpPr/>
          <p:nvPr/>
        </p:nvSpPr>
        <p:spPr>
          <a:xfrm>
            <a:off x="3210560" y="2072640"/>
            <a:ext cx="109728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3241122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B5A1-B397-0498-1A90-127FB94841F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DAB09CA-AEC2-6530-1C9F-CCE2A384D05D}"/>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8B031999-FB9E-46C5-C784-68D407263CB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116</a:t>
            </a:fld>
            <a:endParaRPr lang="en-GB" dirty="0"/>
          </a:p>
        </p:txBody>
      </p:sp>
      <p:sp>
        <p:nvSpPr>
          <p:cNvPr id="3" name="Content Placeholder 2">
            <a:extLst>
              <a:ext uri="{FF2B5EF4-FFF2-40B4-BE49-F238E27FC236}">
                <a16:creationId xmlns:a16="http://schemas.microsoft.com/office/drawing/2014/main" id="{87073D49-D8A1-CED8-4C44-7C98E0D06356}"/>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In cases where there is both a Property and a Class, two links will appear.</a:t>
            </a:r>
          </a:p>
          <a:p>
            <a:pPr lvl="1"/>
            <a:r>
              <a:rPr lang="en-US" sz="2000" dirty="0"/>
              <a:t>A link with first letter lowercase for a Property (there will always be a property)</a:t>
            </a:r>
          </a:p>
          <a:p>
            <a:pPr lvl="1"/>
            <a:r>
              <a:rPr lang="en-US" sz="2000" dirty="0"/>
              <a:t>A link with first letter uppercase for a Class</a:t>
            </a:r>
          </a:p>
          <a:p>
            <a:endParaRPr lang="en-US" sz="2000" dirty="0"/>
          </a:p>
        </p:txBody>
      </p:sp>
      <p:sp>
        <p:nvSpPr>
          <p:cNvPr id="5" name="Rectangle 4">
            <a:extLst>
              <a:ext uri="{FF2B5EF4-FFF2-40B4-BE49-F238E27FC236}">
                <a16:creationId xmlns:a16="http://schemas.microsoft.com/office/drawing/2014/main" id="{59E0448E-6DDE-9C69-9575-6239744A7DC6}"/>
              </a:ext>
            </a:extLst>
          </p:cNvPr>
          <p:cNvSpPr/>
          <p:nvPr/>
        </p:nvSpPr>
        <p:spPr>
          <a:xfrm>
            <a:off x="1117600" y="3294379"/>
            <a:ext cx="243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4" name="Picture 3">
            <a:extLst>
              <a:ext uri="{FF2B5EF4-FFF2-40B4-BE49-F238E27FC236}">
                <a16:creationId xmlns:a16="http://schemas.microsoft.com/office/drawing/2014/main" id="{46768494-F386-1824-C6CF-397DDCB301E2}"/>
              </a:ext>
            </a:extLst>
          </p:cNvPr>
          <p:cNvPicPr>
            <a:picLocks noChangeAspect="1"/>
          </p:cNvPicPr>
          <p:nvPr/>
        </p:nvPicPr>
        <p:blipFill>
          <a:blip r:embed="rId2"/>
          <a:stretch>
            <a:fillRect/>
          </a:stretch>
        </p:blipFill>
        <p:spPr>
          <a:xfrm>
            <a:off x="375439" y="2540738"/>
            <a:ext cx="11441122" cy="3077004"/>
          </a:xfrm>
          <a:prstGeom prst="rect">
            <a:avLst/>
          </a:prstGeom>
          <a:ln>
            <a:solidFill>
              <a:schemeClr val="tx1"/>
            </a:solidFill>
          </a:ln>
        </p:spPr>
      </p:pic>
      <p:sp>
        <p:nvSpPr>
          <p:cNvPr id="7" name="Rectangle 6">
            <a:extLst>
              <a:ext uri="{FF2B5EF4-FFF2-40B4-BE49-F238E27FC236}">
                <a16:creationId xmlns:a16="http://schemas.microsoft.com/office/drawing/2014/main" id="{9C2DFEC1-8427-052D-15CE-8109EC5621C8}"/>
              </a:ext>
            </a:extLst>
          </p:cNvPr>
          <p:cNvSpPr/>
          <p:nvPr/>
        </p:nvSpPr>
        <p:spPr>
          <a:xfrm>
            <a:off x="7152640" y="3294379"/>
            <a:ext cx="243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E8CFEB4F-5559-4B53-DCC2-95B62A69BD9C}"/>
              </a:ext>
            </a:extLst>
          </p:cNvPr>
          <p:cNvSpPr txBox="1"/>
          <p:nvPr/>
        </p:nvSpPr>
        <p:spPr>
          <a:xfrm>
            <a:off x="7599680" y="2326640"/>
            <a:ext cx="1991360" cy="355600"/>
          </a:xfrm>
          <a:prstGeom prst="rect">
            <a:avLst/>
          </a:prstGeom>
          <a:solidFill>
            <a:srgbClr val="FFFF00"/>
          </a:solidFill>
          <a:ln>
            <a:solidFill>
              <a:schemeClr val="accent2"/>
            </a:solidFill>
          </a:ln>
        </p:spPr>
        <p:txBody>
          <a:bodyPr wrap="square" rtlCol="0">
            <a:noAutofit/>
          </a:bodyPr>
          <a:lstStyle/>
          <a:p>
            <a:pPr algn="l"/>
            <a:r>
              <a:rPr lang="en-US" sz="1400" dirty="0"/>
              <a:t>Staff user clicked here</a:t>
            </a:r>
          </a:p>
        </p:txBody>
      </p:sp>
      <p:cxnSp>
        <p:nvCxnSpPr>
          <p:cNvPr id="12" name="Straight Arrow Connector 11">
            <a:extLst>
              <a:ext uri="{FF2B5EF4-FFF2-40B4-BE49-F238E27FC236}">
                <a16:creationId xmlns:a16="http://schemas.microsoft.com/office/drawing/2014/main" id="{90676BF8-F7EB-AEE8-2C56-431636E4F6EC}"/>
              </a:ext>
            </a:extLst>
          </p:cNvPr>
          <p:cNvCxnSpPr/>
          <p:nvPr/>
        </p:nvCxnSpPr>
        <p:spPr>
          <a:xfrm flipH="1">
            <a:off x="7396480" y="2682240"/>
            <a:ext cx="203200" cy="4978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35EDA1-B76C-4FB8-2158-EA5BD8A4112F}"/>
              </a:ext>
            </a:extLst>
          </p:cNvPr>
          <p:cNvSpPr txBox="1"/>
          <p:nvPr/>
        </p:nvSpPr>
        <p:spPr>
          <a:xfrm>
            <a:off x="9144000" y="4257040"/>
            <a:ext cx="1991360" cy="355600"/>
          </a:xfrm>
          <a:prstGeom prst="rect">
            <a:avLst/>
          </a:prstGeom>
          <a:solidFill>
            <a:srgbClr val="FFFF00"/>
          </a:solidFill>
          <a:ln>
            <a:solidFill>
              <a:schemeClr val="accent2"/>
            </a:solidFill>
          </a:ln>
        </p:spPr>
        <p:txBody>
          <a:bodyPr wrap="square" rtlCol="0">
            <a:noAutofit/>
          </a:bodyPr>
          <a:lstStyle/>
          <a:p>
            <a:pPr algn="l"/>
            <a:r>
              <a:rPr lang="en-US" sz="1400" dirty="0"/>
              <a:t>Link for the Property</a:t>
            </a:r>
          </a:p>
        </p:txBody>
      </p:sp>
      <p:sp>
        <p:nvSpPr>
          <p:cNvPr id="14" name="TextBox 13">
            <a:extLst>
              <a:ext uri="{FF2B5EF4-FFF2-40B4-BE49-F238E27FC236}">
                <a16:creationId xmlns:a16="http://schemas.microsoft.com/office/drawing/2014/main" id="{8D26B794-557B-946F-B017-28951E38D9D2}"/>
              </a:ext>
            </a:extLst>
          </p:cNvPr>
          <p:cNvSpPr txBox="1"/>
          <p:nvPr/>
        </p:nvSpPr>
        <p:spPr>
          <a:xfrm>
            <a:off x="9144000" y="4826738"/>
            <a:ext cx="1991360" cy="355600"/>
          </a:xfrm>
          <a:prstGeom prst="rect">
            <a:avLst/>
          </a:prstGeom>
          <a:solidFill>
            <a:srgbClr val="FFFF00"/>
          </a:solidFill>
          <a:ln>
            <a:solidFill>
              <a:schemeClr val="accent2"/>
            </a:solidFill>
          </a:ln>
        </p:spPr>
        <p:txBody>
          <a:bodyPr wrap="square" rtlCol="0">
            <a:noAutofit/>
          </a:bodyPr>
          <a:lstStyle/>
          <a:p>
            <a:pPr algn="l"/>
            <a:r>
              <a:rPr lang="en-US" sz="1400" dirty="0"/>
              <a:t>Link for the Class</a:t>
            </a:r>
          </a:p>
        </p:txBody>
      </p:sp>
      <p:cxnSp>
        <p:nvCxnSpPr>
          <p:cNvPr id="15" name="Straight Arrow Connector 14">
            <a:extLst>
              <a:ext uri="{FF2B5EF4-FFF2-40B4-BE49-F238E27FC236}">
                <a16:creationId xmlns:a16="http://schemas.microsoft.com/office/drawing/2014/main" id="{0FECA3E6-B01E-D2ED-03F1-C9B628EE1969}"/>
              </a:ext>
            </a:extLst>
          </p:cNvPr>
          <p:cNvCxnSpPr>
            <a:cxnSpLocks/>
            <a:stCxn id="13" idx="1"/>
          </p:cNvCxnSpPr>
          <p:nvPr/>
        </p:nvCxnSpPr>
        <p:spPr>
          <a:xfrm flipH="1">
            <a:off x="7426960" y="4434840"/>
            <a:ext cx="1717040" cy="1552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B216CE-1BE4-2A80-C304-0E64A88BBCBA}"/>
              </a:ext>
            </a:extLst>
          </p:cNvPr>
          <p:cNvCxnSpPr>
            <a:cxnSpLocks/>
            <a:stCxn id="14" idx="1"/>
          </p:cNvCxnSpPr>
          <p:nvPr/>
        </p:nvCxnSpPr>
        <p:spPr>
          <a:xfrm flipH="1">
            <a:off x="7477760" y="5004538"/>
            <a:ext cx="1666240" cy="71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239BD73-EBC2-F57F-E422-563F744EF74F}"/>
              </a:ext>
            </a:extLst>
          </p:cNvPr>
          <p:cNvSpPr txBox="1"/>
          <p:nvPr/>
        </p:nvSpPr>
        <p:spPr>
          <a:xfrm>
            <a:off x="9519920" y="2931160"/>
            <a:ext cx="1148080" cy="355600"/>
          </a:xfrm>
          <a:prstGeom prst="rect">
            <a:avLst/>
          </a:prstGeom>
          <a:solidFill>
            <a:srgbClr val="FFFF00"/>
          </a:solidFill>
          <a:ln>
            <a:solidFill>
              <a:schemeClr val="accent2"/>
            </a:solidFill>
          </a:ln>
        </p:spPr>
        <p:txBody>
          <a:bodyPr wrap="square" rtlCol="0">
            <a:noAutofit/>
          </a:bodyPr>
          <a:lstStyle/>
          <a:p>
            <a:pPr algn="l"/>
            <a:r>
              <a:rPr lang="en-US" sz="1400" dirty="0"/>
              <a:t>Description</a:t>
            </a:r>
          </a:p>
        </p:txBody>
      </p:sp>
      <p:cxnSp>
        <p:nvCxnSpPr>
          <p:cNvPr id="20" name="Straight Arrow Connector 19">
            <a:extLst>
              <a:ext uri="{FF2B5EF4-FFF2-40B4-BE49-F238E27FC236}">
                <a16:creationId xmlns:a16="http://schemas.microsoft.com/office/drawing/2014/main" id="{EBEACD96-84C7-408A-54FF-404B78413380}"/>
              </a:ext>
            </a:extLst>
          </p:cNvPr>
          <p:cNvCxnSpPr>
            <a:cxnSpLocks/>
          </p:cNvCxnSpPr>
          <p:nvPr/>
        </p:nvCxnSpPr>
        <p:spPr>
          <a:xfrm flipH="1">
            <a:off x="8341360" y="3294379"/>
            <a:ext cx="1148080" cy="5301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4865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85E8-8C96-4D26-DBED-8E98251A211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9DB37CB-3406-39CD-1535-FA119FDC9564}"/>
              </a:ext>
            </a:extLst>
          </p:cNvPr>
          <p:cNvPicPr>
            <a:picLocks noChangeAspect="1"/>
          </p:cNvPicPr>
          <p:nvPr/>
        </p:nvPicPr>
        <p:blipFill>
          <a:blip r:embed="rId2"/>
          <a:stretch>
            <a:fillRect/>
          </a:stretch>
        </p:blipFill>
        <p:spPr>
          <a:xfrm>
            <a:off x="3302001" y="1450038"/>
            <a:ext cx="6326505" cy="4937760"/>
          </a:xfrm>
          <a:prstGeom prst="rect">
            <a:avLst/>
          </a:prstGeom>
          <a:ln>
            <a:solidFill>
              <a:schemeClr val="tx1"/>
            </a:solidFill>
          </a:ln>
        </p:spPr>
      </p:pic>
      <p:sp>
        <p:nvSpPr>
          <p:cNvPr id="10" name="Title 9">
            <a:extLst>
              <a:ext uri="{FF2B5EF4-FFF2-40B4-BE49-F238E27FC236}">
                <a16:creationId xmlns:a16="http://schemas.microsoft.com/office/drawing/2014/main" id="{A7CBEF45-7BDA-F972-9609-7B40A6B9D36C}"/>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9572E7F5-1D27-C202-6283-7FD4C7E6AE3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117</a:t>
            </a:fld>
            <a:endParaRPr lang="en-GB" dirty="0"/>
          </a:p>
        </p:txBody>
      </p:sp>
      <p:sp>
        <p:nvSpPr>
          <p:cNvPr id="3" name="Content Placeholder 2">
            <a:extLst>
              <a:ext uri="{FF2B5EF4-FFF2-40B4-BE49-F238E27FC236}">
                <a16:creationId xmlns:a16="http://schemas.microsoft.com/office/drawing/2014/main" id="{0C2C5336-0BEB-B478-BB27-5DBC70C7D1EA}"/>
              </a:ext>
            </a:extLst>
          </p:cNvPr>
          <p:cNvSpPr>
            <a:spLocks noGrp="1" noChangeArrowheads="1"/>
          </p:cNvSpPr>
          <p:nvPr>
            <p:ph sz="quarter" idx="13"/>
          </p:nvPr>
        </p:nvSpPr>
        <p:spPr bwMode="auto">
          <a:xfrm>
            <a:off x="387298" y="1001512"/>
            <a:ext cx="11417404" cy="1254008"/>
          </a:xfrm>
          <a:prstGeom prst="rect">
            <a:avLst/>
          </a:prstGeom>
        </p:spPr>
        <p:txBody>
          <a:bodyPr/>
          <a:lstStyle/>
          <a:p>
            <a:r>
              <a:rPr lang="en-US" sz="2000" dirty="0"/>
              <a:t>Here is the link for the Property</a:t>
            </a:r>
          </a:p>
        </p:txBody>
      </p:sp>
      <p:sp>
        <p:nvSpPr>
          <p:cNvPr id="5" name="Rectangle 4">
            <a:extLst>
              <a:ext uri="{FF2B5EF4-FFF2-40B4-BE49-F238E27FC236}">
                <a16:creationId xmlns:a16="http://schemas.microsoft.com/office/drawing/2014/main" id="{48C980E8-C747-12FD-8139-A9100F704E04}"/>
              </a:ext>
            </a:extLst>
          </p:cNvPr>
          <p:cNvSpPr/>
          <p:nvPr/>
        </p:nvSpPr>
        <p:spPr>
          <a:xfrm>
            <a:off x="3302000" y="1447748"/>
            <a:ext cx="1513840" cy="2083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964661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12A2-4ED5-F624-A2C2-4C7C06A36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017E0BA-15FC-99D3-4A7C-7E4A5B9A238B}"/>
              </a:ext>
            </a:extLst>
          </p:cNvPr>
          <p:cNvPicPr>
            <a:picLocks noChangeAspect="1"/>
          </p:cNvPicPr>
          <p:nvPr/>
        </p:nvPicPr>
        <p:blipFill>
          <a:blip r:embed="rId2"/>
          <a:stretch>
            <a:fillRect/>
          </a:stretch>
        </p:blipFill>
        <p:spPr>
          <a:xfrm>
            <a:off x="3271520" y="1402079"/>
            <a:ext cx="6877957" cy="5138928"/>
          </a:xfrm>
          <a:prstGeom prst="rect">
            <a:avLst/>
          </a:prstGeom>
          <a:ln>
            <a:solidFill>
              <a:schemeClr val="tx1"/>
            </a:solidFill>
          </a:ln>
        </p:spPr>
      </p:pic>
      <p:sp>
        <p:nvSpPr>
          <p:cNvPr id="10" name="Title 9">
            <a:extLst>
              <a:ext uri="{FF2B5EF4-FFF2-40B4-BE49-F238E27FC236}">
                <a16:creationId xmlns:a16="http://schemas.microsoft.com/office/drawing/2014/main" id="{9C480EF7-EB53-D565-F7E0-DB18BA737EEF}"/>
              </a:ext>
            </a:extLst>
          </p:cNvPr>
          <p:cNvSpPr>
            <a:spLocks noGrp="1"/>
          </p:cNvSpPr>
          <p:nvPr>
            <p:ph type="title"/>
          </p:nvPr>
        </p:nvSpPr>
        <p:spPr/>
        <p:txBody>
          <a:bodyPr/>
          <a:lstStyle/>
          <a:p>
            <a:r>
              <a:rPr lang="en-US" dirty="0"/>
              <a:t>Obtaining information (help) about a specific field</a:t>
            </a:r>
          </a:p>
        </p:txBody>
      </p:sp>
      <p:sp>
        <p:nvSpPr>
          <p:cNvPr id="9" name="Slide Number Placeholder 5">
            <a:extLst>
              <a:ext uri="{FF2B5EF4-FFF2-40B4-BE49-F238E27FC236}">
                <a16:creationId xmlns:a16="http://schemas.microsoft.com/office/drawing/2014/main" id="{048DFC05-66F0-BEB8-9866-96B40A95762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118</a:t>
            </a:fld>
            <a:endParaRPr lang="en-GB" dirty="0"/>
          </a:p>
        </p:txBody>
      </p:sp>
      <p:sp>
        <p:nvSpPr>
          <p:cNvPr id="3" name="Content Placeholder 2">
            <a:extLst>
              <a:ext uri="{FF2B5EF4-FFF2-40B4-BE49-F238E27FC236}">
                <a16:creationId xmlns:a16="http://schemas.microsoft.com/office/drawing/2014/main" id="{D5CBA618-703F-B0B6-C17E-9DE8002A9B97}"/>
              </a:ext>
            </a:extLst>
          </p:cNvPr>
          <p:cNvSpPr>
            <a:spLocks noGrp="1" noChangeArrowheads="1"/>
          </p:cNvSpPr>
          <p:nvPr>
            <p:ph sz="quarter" idx="13"/>
          </p:nvPr>
        </p:nvSpPr>
        <p:spPr bwMode="auto">
          <a:xfrm>
            <a:off x="387298" y="1001512"/>
            <a:ext cx="11417404" cy="461527"/>
          </a:xfrm>
          <a:prstGeom prst="rect">
            <a:avLst/>
          </a:prstGeom>
        </p:spPr>
        <p:txBody>
          <a:bodyPr/>
          <a:lstStyle/>
          <a:p>
            <a:r>
              <a:rPr lang="en-US" sz="2000" dirty="0"/>
              <a:t>Here is the link for the Class</a:t>
            </a:r>
          </a:p>
        </p:txBody>
      </p:sp>
      <p:sp>
        <p:nvSpPr>
          <p:cNvPr id="8" name="Rectangle 7">
            <a:extLst>
              <a:ext uri="{FF2B5EF4-FFF2-40B4-BE49-F238E27FC236}">
                <a16:creationId xmlns:a16="http://schemas.microsoft.com/office/drawing/2014/main" id="{8692186E-8840-FA33-8668-935180C54FB3}"/>
              </a:ext>
            </a:extLst>
          </p:cNvPr>
          <p:cNvSpPr/>
          <p:nvPr/>
        </p:nvSpPr>
        <p:spPr>
          <a:xfrm>
            <a:off x="3271520" y="1402079"/>
            <a:ext cx="1402080" cy="22352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346827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119</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88A7F-A34D-8BD9-DD0B-8E38C2AB691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A61AE62-7AF4-0A0E-774B-DC2592AC5496}"/>
              </a:ext>
            </a:extLst>
          </p:cNvPr>
          <p:cNvPicPr>
            <a:picLocks noChangeAspect="1"/>
          </p:cNvPicPr>
          <p:nvPr/>
        </p:nvPicPr>
        <p:blipFill>
          <a:blip r:embed="rId2"/>
          <a:stretch>
            <a:fillRect/>
          </a:stretch>
        </p:blipFill>
        <p:spPr>
          <a:xfrm>
            <a:off x="579120" y="1394836"/>
            <a:ext cx="11410134" cy="4828032"/>
          </a:xfrm>
          <a:prstGeom prst="rect">
            <a:avLst/>
          </a:prstGeom>
          <a:ln>
            <a:solidFill>
              <a:schemeClr val="tx1"/>
            </a:solidFill>
          </a:ln>
        </p:spPr>
      </p:pic>
      <p:sp>
        <p:nvSpPr>
          <p:cNvPr id="10" name="Title 9">
            <a:extLst>
              <a:ext uri="{FF2B5EF4-FFF2-40B4-BE49-F238E27FC236}">
                <a16:creationId xmlns:a16="http://schemas.microsoft.com/office/drawing/2014/main" id="{BFE1D9EA-96F5-5A50-4C75-A2A6F85FEEFD}"/>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52455511-97E2-5F2F-6781-C490A398FB2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3" name="Content Placeholder 2">
            <a:extLst>
              <a:ext uri="{FF2B5EF4-FFF2-40B4-BE49-F238E27FC236}">
                <a16:creationId xmlns:a16="http://schemas.microsoft.com/office/drawing/2014/main" id="{C9B0609B-8C64-78FB-63F8-AD0741991B00}"/>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The work opens in draft mode in the Linked Open Data Editor for BIBFRAME:</a:t>
            </a:r>
          </a:p>
          <a:p>
            <a:endParaRPr lang="en-US" sz="2000" dirty="0"/>
          </a:p>
          <a:p>
            <a:endParaRPr lang="en-US" sz="2000" dirty="0"/>
          </a:p>
        </p:txBody>
      </p:sp>
      <p:sp>
        <p:nvSpPr>
          <p:cNvPr id="5" name="Rectangle 4">
            <a:extLst>
              <a:ext uri="{FF2B5EF4-FFF2-40B4-BE49-F238E27FC236}">
                <a16:creationId xmlns:a16="http://schemas.microsoft.com/office/drawing/2014/main" id="{589B98B7-FD4D-9FDD-69CF-9EEB781429CC}"/>
              </a:ext>
            </a:extLst>
          </p:cNvPr>
          <p:cNvSpPr/>
          <p:nvPr/>
        </p:nvSpPr>
        <p:spPr>
          <a:xfrm>
            <a:off x="2844800" y="4934844"/>
            <a:ext cx="2153920" cy="538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4C03003-AD83-B40A-EFE5-3447B1BAE152}"/>
              </a:ext>
            </a:extLst>
          </p:cNvPr>
          <p:cNvSpPr/>
          <p:nvPr/>
        </p:nvSpPr>
        <p:spPr>
          <a:xfrm>
            <a:off x="995608" y="1427567"/>
            <a:ext cx="47759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23830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AC7C-B3E1-D09E-7964-B2AC30AF287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BB7DFD4-465F-FB7F-EE26-3825665F6C2C}"/>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88FB2C0B-207A-EE3A-F4EA-82299DA2BA4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3" name="Content Placeholder 2">
            <a:extLst>
              <a:ext uri="{FF2B5EF4-FFF2-40B4-BE49-F238E27FC236}">
                <a16:creationId xmlns:a16="http://schemas.microsoft.com/office/drawing/2014/main" id="{1C78504A-5E9C-9890-6484-2FBB9F602813}"/>
              </a:ext>
            </a:extLst>
          </p:cNvPr>
          <p:cNvSpPr>
            <a:spLocks noGrp="1" noChangeArrowheads="1"/>
          </p:cNvSpPr>
          <p:nvPr>
            <p:ph sz="quarter" idx="13"/>
          </p:nvPr>
        </p:nvSpPr>
        <p:spPr bwMode="auto">
          <a:xfrm>
            <a:off x="387298" y="1001512"/>
            <a:ext cx="11417404" cy="506843"/>
          </a:xfrm>
          <a:prstGeom prst="rect">
            <a:avLst/>
          </a:prstGeom>
        </p:spPr>
        <p:txBody>
          <a:bodyPr/>
          <a:lstStyle/>
          <a:p>
            <a:r>
              <a:rPr lang="en-US" sz="2000" dirty="0"/>
              <a:t>Unless “Save record” or “Release Record” is clicked, the record will remain in edit mode.</a:t>
            </a:r>
          </a:p>
          <a:p>
            <a:endParaRPr lang="en-US" sz="2000" dirty="0"/>
          </a:p>
        </p:txBody>
      </p:sp>
      <p:pic>
        <p:nvPicPr>
          <p:cNvPr id="4" name="Picture 3">
            <a:extLst>
              <a:ext uri="{FF2B5EF4-FFF2-40B4-BE49-F238E27FC236}">
                <a16:creationId xmlns:a16="http://schemas.microsoft.com/office/drawing/2014/main" id="{A4ECA5C3-AF9E-31DB-7552-1654E29782A2}"/>
              </a:ext>
            </a:extLst>
          </p:cNvPr>
          <p:cNvPicPr>
            <a:picLocks noChangeAspect="1"/>
          </p:cNvPicPr>
          <p:nvPr/>
        </p:nvPicPr>
        <p:blipFill>
          <a:blip r:embed="rId2"/>
          <a:stretch>
            <a:fillRect/>
          </a:stretch>
        </p:blipFill>
        <p:spPr>
          <a:xfrm>
            <a:off x="387298" y="1507696"/>
            <a:ext cx="7554379" cy="3181794"/>
          </a:xfrm>
          <a:prstGeom prst="rect">
            <a:avLst/>
          </a:prstGeom>
          <a:ln>
            <a:solidFill>
              <a:schemeClr val="tx1"/>
            </a:solidFill>
          </a:ln>
        </p:spPr>
      </p:pic>
      <p:pic>
        <p:nvPicPr>
          <p:cNvPr id="11" name="Picture 10">
            <a:extLst>
              <a:ext uri="{FF2B5EF4-FFF2-40B4-BE49-F238E27FC236}">
                <a16:creationId xmlns:a16="http://schemas.microsoft.com/office/drawing/2014/main" id="{F3E8C35A-49EC-6637-1F31-EE2F9A7BA556}"/>
              </a:ext>
            </a:extLst>
          </p:cNvPr>
          <p:cNvPicPr>
            <a:picLocks noChangeAspect="1"/>
          </p:cNvPicPr>
          <p:nvPr/>
        </p:nvPicPr>
        <p:blipFill>
          <a:blip r:embed="rId3"/>
          <a:stretch>
            <a:fillRect/>
          </a:stretch>
        </p:blipFill>
        <p:spPr>
          <a:xfrm>
            <a:off x="3207408" y="3776244"/>
            <a:ext cx="8764223" cy="2572109"/>
          </a:xfrm>
          <a:prstGeom prst="rect">
            <a:avLst/>
          </a:prstGeom>
          <a:ln>
            <a:solidFill>
              <a:schemeClr val="tx1"/>
            </a:solidFill>
          </a:ln>
        </p:spPr>
      </p:pic>
      <p:sp>
        <p:nvSpPr>
          <p:cNvPr id="12" name="Rectangle 11">
            <a:extLst>
              <a:ext uri="{FF2B5EF4-FFF2-40B4-BE49-F238E27FC236}">
                <a16:creationId xmlns:a16="http://schemas.microsoft.com/office/drawing/2014/main" id="{F2E46EC0-4EF0-0116-BDAB-5B8462E7EDEC}"/>
              </a:ext>
            </a:extLst>
          </p:cNvPr>
          <p:cNvSpPr/>
          <p:nvPr/>
        </p:nvSpPr>
        <p:spPr>
          <a:xfrm>
            <a:off x="2651760" y="2824480"/>
            <a:ext cx="1036320" cy="25727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0962534A-E530-DA40-550B-FEEB781167EC}"/>
              </a:ext>
            </a:extLst>
          </p:cNvPr>
          <p:cNvSpPr/>
          <p:nvPr/>
        </p:nvSpPr>
        <p:spPr>
          <a:xfrm>
            <a:off x="5486400" y="5028378"/>
            <a:ext cx="1158240" cy="29144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TextBox 13">
            <a:extLst>
              <a:ext uri="{FF2B5EF4-FFF2-40B4-BE49-F238E27FC236}">
                <a16:creationId xmlns:a16="http://schemas.microsoft.com/office/drawing/2014/main" id="{3DCECC74-E3A3-44E6-7CC0-FE9B05DE5671}"/>
              </a:ext>
            </a:extLst>
          </p:cNvPr>
          <p:cNvSpPr txBox="1"/>
          <p:nvPr/>
        </p:nvSpPr>
        <p:spPr>
          <a:xfrm>
            <a:off x="8290560" y="1788161"/>
            <a:ext cx="2306320" cy="782320"/>
          </a:xfrm>
          <a:prstGeom prst="rect">
            <a:avLst/>
          </a:prstGeom>
          <a:solidFill>
            <a:srgbClr val="FFFF00"/>
          </a:solidFill>
          <a:ln>
            <a:solidFill>
              <a:schemeClr val="accent2"/>
            </a:solidFill>
          </a:ln>
        </p:spPr>
        <p:txBody>
          <a:bodyPr wrap="square" rtlCol="0">
            <a:noAutofit/>
          </a:bodyPr>
          <a:lstStyle/>
          <a:p>
            <a:r>
              <a:rPr lang="en-US" sz="1400" dirty="0"/>
              <a:t>In this example we have </a:t>
            </a:r>
            <a:r>
              <a:rPr lang="en-US" sz="1400" b="1" dirty="0"/>
              <a:t>not</a:t>
            </a:r>
            <a:r>
              <a:rPr lang="en-US" sz="1400" dirty="0"/>
              <a:t> </a:t>
            </a:r>
            <a:r>
              <a:rPr lang="en-US" sz="1400"/>
              <a:t>clicked “Save record” or “Release Record” </a:t>
            </a:r>
            <a:endParaRPr lang="en-US" sz="1400" dirty="0"/>
          </a:p>
        </p:txBody>
      </p:sp>
      <p:sp>
        <p:nvSpPr>
          <p:cNvPr id="15" name="Rectangle 14">
            <a:extLst>
              <a:ext uri="{FF2B5EF4-FFF2-40B4-BE49-F238E27FC236}">
                <a16:creationId xmlns:a16="http://schemas.microsoft.com/office/drawing/2014/main" id="{C470D4B7-B7F1-B867-BFD1-12EC64A6E9E5}"/>
              </a:ext>
            </a:extLst>
          </p:cNvPr>
          <p:cNvSpPr/>
          <p:nvPr/>
        </p:nvSpPr>
        <p:spPr>
          <a:xfrm>
            <a:off x="4338320" y="1899920"/>
            <a:ext cx="965200" cy="5068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42A1EF90-A043-A845-BF7E-7EC61085B2DC}"/>
              </a:ext>
            </a:extLst>
          </p:cNvPr>
          <p:cNvSpPr/>
          <p:nvPr/>
        </p:nvSpPr>
        <p:spPr>
          <a:xfrm>
            <a:off x="5303520" y="1899920"/>
            <a:ext cx="1137920" cy="5068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29CBD72E-869B-069C-2F58-BF8B5B44B506}"/>
              </a:ext>
            </a:extLst>
          </p:cNvPr>
          <p:cNvSpPr/>
          <p:nvPr/>
        </p:nvSpPr>
        <p:spPr>
          <a:xfrm>
            <a:off x="7122160" y="4098670"/>
            <a:ext cx="965200" cy="5068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0E171A11-9F37-292E-79D6-CFF5BBBB21F3}"/>
              </a:ext>
            </a:extLst>
          </p:cNvPr>
          <p:cNvSpPr/>
          <p:nvPr/>
        </p:nvSpPr>
        <p:spPr>
          <a:xfrm>
            <a:off x="8087360" y="4098670"/>
            <a:ext cx="1137920" cy="50684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47807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2"/>
            <a:ext cx="11417404" cy="880451"/>
          </a:xfrm>
          <a:prstGeom prst="rect">
            <a:avLst/>
          </a:prstGeom>
        </p:spPr>
        <p:txBody>
          <a:bodyPr/>
          <a:lstStyle/>
          <a:p>
            <a:r>
              <a:rPr lang="en-US" sz="2000" dirty="0"/>
              <a:t>The BIBFRAME records we edited are now in edit mode and can be accessed at “Resources &gt; Cataloging &gt; Catalog BIBFRAME Records”</a:t>
            </a:r>
          </a:p>
        </p:txBody>
      </p:sp>
      <p:pic>
        <p:nvPicPr>
          <p:cNvPr id="4" name="Picture 3">
            <a:extLst>
              <a:ext uri="{FF2B5EF4-FFF2-40B4-BE49-F238E27FC236}">
                <a16:creationId xmlns:a16="http://schemas.microsoft.com/office/drawing/2014/main" id="{D0B2661E-469B-D85A-EAE8-8828B9436D9D}"/>
              </a:ext>
            </a:extLst>
          </p:cNvPr>
          <p:cNvPicPr>
            <a:picLocks noChangeAspect="1"/>
          </p:cNvPicPr>
          <p:nvPr/>
        </p:nvPicPr>
        <p:blipFill>
          <a:blip r:embed="rId2"/>
          <a:stretch>
            <a:fillRect/>
          </a:stretch>
        </p:blipFill>
        <p:spPr>
          <a:xfrm>
            <a:off x="4191721" y="2340448"/>
            <a:ext cx="3472970" cy="3262911"/>
          </a:xfrm>
          <a:prstGeom prst="rect">
            <a:avLst/>
          </a:prstGeom>
          <a:ln>
            <a:solidFill>
              <a:schemeClr val="tx1"/>
            </a:solidFill>
          </a:ln>
        </p:spPr>
      </p:pic>
      <p:sp>
        <p:nvSpPr>
          <p:cNvPr id="5" name="Rectangle 4">
            <a:extLst>
              <a:ext uri="{FF2B5EF4-FFF2-40B4-BE49-F238E27FC236}">
                <a16:creationId xmlns:a16="http://schemas.microsoft.com/office/drawing/2014/main" id="{FBF40B37-52A3-13B2-E805-201A96D6F16E}"/>
              </a:ext>
            </a:extLst>
          </p:cNvPr>
          <p:cNvSpPr/>
          <p:nvPr/>
        </p:nvSpPr>
        <p:spPr>
          <a:xfrm>
            <a:off x="4511040" y="3007360"/>
            <a:ext cx="2753360" cy="401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889895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A882166-4040-EE63-7A4A-054E283FD299}"/>
              </a:ext>
            </a:extLst>
          </p:cNvPr>
          <p:cNvPicPr>
            <a:picLocks noChangeAspect="1"/>
          </p:cNvPicPr>
          <p:nvPr/>
        </p:nvPicPr>
        <p:blipFill>
          <a:blip r:embed="rId2"/>
          <a:stretch>
            <a:fillRect/>
          </a:stretch>
        </p:blipFill>
        <p:spPr>
          <a:xfrm>
            <a:off x="0" y="2041866"/>
            <a:ext cx="12192000" cy="2774268"/>
          </a:xfrm>
          <a:prstGeom prst="rect">
            <a:avLst/>
          </a:prstGeom>
          <a:ln>
            <a:solidFill>
              <a:schemeClr val="tx1"/>
            </a:solidFill>
          </a:ln>
        </p:spPr>
      </p:pic>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2"/>
            <a:ext cx="11417404" cy="747389"/>
          </a:xfrm>
          <a:prstGeom prst="rect">
            <a:avLst/>
          </a:prstGeom>
        </p:spPr>
        <p:txBody>
          <a:bodyPr/>
          <a:lstStyle/>
          <a:p>
            <a:r>
              <a:rPr lang="en-US" sz="2000" dirty="0"/>
              <a:t>Both records appear:</a:t>
            </a:r>
          </a:p>
        </p:txBody>
      </p:sp>
      <p:sp>
        <p:nvSpPr>
          <p:cNvPr id="15" name="Rectangle 14">
            <a:extLst>
              <a:ext uri="{FF2B5EF4-FFF2-40B4-BE49-F238E27FC236}">
                <a16:creationId xmlns:a16="http://schemas.microsoft.com/office/drawing/2014/main" id="{90911172-B690-C8EF-920E-F2D0C823D922}"/>
              </a:ext>
            </a:extLst>
          </p:cNvPr>
          <p:cNvSpPr/>
          <p:nvPr/>
        </p:nvSpPr>
        <p:spPr>
          <a:xfrm>
            <a:off x="314960" y="2794000"/>
            <a:ext cx="13208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972C1C2E-ACF1-C43C-6B03-72F198BEC2F4}"/>
              </a:ext>
            </a:extLst>
          </p:cNvPr>
          <p:cNvSpPr/>
          <p:nvPr/>
        </p:nvSpPr>
        <p:spPr>
          <a:xfrm>
            <a:off x="314960" y="3779520"/>
            <a:ext cx="132080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483536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0E261-4F7E-F131-4F8C-823CDC9157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5F2AF8-9E9E-F598-C687-D99B11251962}"/>
              </a:ext>
            </a:extLst>
          </p:cNvPr>
          <p:cNvPicPr>
            <a:picLocks noChangeAspect="1"/>
          </p:cNvPicPr>
          <p:nvPr/>
        </p:nvPicPr>
        <p:blipFill>
          <a:blip r:embed="rId2"/>
          <a:stretch>
            <a:fillRect/>
          </a:stretch>
        </p:blipFill>
        <p:spPr>
          <a:xfrm>
            <a:off x="0" y="2117671"/>
            <a:ext cx="12192000" cy="2622658"/>
          </a:xfrm>
          <a:prstGeom prst="rect">
            <a:avLst/>
          </a:prstGeom>
          <a:ln>
            <a:solidFill>
              <a:schemeClr val="tx1"/>
            </a:solidFill>
          </a:ln>
        </p:spPr>
      </p:pic>
      <p:sp>
        <p:nvSpPr>
          <p:cNvPr id="10" name="Title 9">
            <a:extLst>
              <a:ext uri="{FF2B5EF4-FFF2-40B4-BE49-F238E27FC236}">
                <a16:creationId xmlns:a16="http://schemas.microsoft.com/office/drawing/2014/main" id="{65D5BFED-05E5-1124-07A9-87BC5EB9AA19}"/>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8A1079A8-592D-F166-581B-8B26BBB6192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3" name="Content Placeholder 2">
            <a:extLst>
              <a:ext uri="{FF2B5EF4-FFF2-40B4-BE49-F238E27FC236}">
                <a16:creationId xmlns:a16="http://schemas.microsoft.com/office/drawing/2014/main" id="{8D43C0B5-D9B6-AA15-E3EF-36671E63D3FC}"/>
              </a:ext>
            </a:extLst>
          </p:cNvPr>
          <p:cNvSpPr>
            <a:spLocks noGrp="1" noChangeArrowheads="1"/>
          </p:cNvSpPr>
          <p:nvPr>
            <p:ph sz="quarter" idx="13"/>
          </p:nvPr>
        </p:nvSpPr>
        <p:spPr bwMode="auto">
          <a:xfrm>
            <a:off x="387298" y="1001511"/>
            <a:ext cx="11417404" cy="685552"/>
          </a:xfrm>
          <a:prstGeom prst="rect">
            <a:avLst/>
          </a:prstGeom>
        </p:spPr>
        <p:txBody>
          <a:bodyPr/>
          <a:lstStyle/>
          <a:p>
            <a:r>
              <a:rPr lang="en-US" sz="2000" dirty="0"/>
              <a:t>The records may be released by selecting either “Save and Release Record” or “Release Record”</a:t>
            </a:r>
          </a:p>
        </p:txBody>
      </p:sp>
      <p:sp>
        <p:nvSpPr>
          <p:cNvPr id="5" name="Rectangle 4">
            <a:extLst>
              <a:ext uri="{FF2B5EF4-FFF2-40B4-BE49-F238E27FC236}">
                <a16:creationId xmlns:a16="http://schemas.microsoft.com/office/drawing/2014/main" id="{648D5798-CCFF-72D2-5A8A-61F523FB07DE}"/>
              </a:ext>
            </a:extLst>
          </p:cNvPr>
          <p:cNvSpPr/>
          <p:nvPr/>
        </p:nvSpPr>
        <p:spPr>
          <a:xfrm>
            <a:off x="10617200" y="2854960"/>
            <a:ext cx="1170092" cy="250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20E57BA0-45AE-3C90-0BF7-92E15FE47F92}"/>
              </a:ext>
            </a:extLst>
          </p:cNvPr>
          <p:cNvSpPr/>
          <p:nvPr/>
        </p:nvSpPr>
        <p:spPr>
          <a:xfrm>
            <a:off x="11145520" y="3105072"/>
            <a:ext cx="873760" cy="2172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2A8CFB96-A4B7-2D8B-653A-70C29EA5DB8C}"/>
              </a:ext>
            </a:extLst>
          </p:cNvPr>
          <p:cNvSpPr/>
          <p:nvPr/>
        </p:nvSpPr>
        <p:spPr>
          <a:xfrm>
            <a:off x="11787292" y="2854960"/>
            <a:ext cx="231988" cy="250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9961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9E32-B53B-EADA-198C-D5434421F64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129D809-BEC9-D1CB-C49C-5B30BB8E11BF}"/>
              </a:ext>
            </a:extLst>
          </p:cNvPr>
          <p:cNvPicPr>
            <a:picLocks noChangeAspect="1"/>
          </p:cNvPicPr>
          <p:nvPr/>
        </p:nvPicPr>
        <p:blipFill>
          <a:blip r:embed="rId2"/>
          <a:stretch>
            <a:fillRect/>
          </a:stretch>
        </p:blipFill>
        <p:spPr>
          <a:xfrm>
            <a:off x="0" y="2506180"/>
            <a:ext cx="12192000" cy="1845640"/>
          </a:xfrm>
          <a:prstGeom prst="rect">
            <a:avLst/>
          </a:prstGeom>
          <a:ln>
            <a:solidFill>
              <a:schemeClr val="tx1"/>
            </a:solidFill>
          </a:ln>
        </p:spPr>
      </p:pic>
      <p:sp>
        <p:nvSpPr>
          <p:cNvPr id="10" name="Title 9">
            <a:extLst>
              <a:ext uri="{FF2B5EF4-FFF2-40B4-BE49-F238E27FC236}">
                <a16:creationId xmlns:a16="http://schemas.microsoft.com/office/drawing/2014/main" id="{909B577A-E0D3-F519-49D5-7667BBA0B603}"/>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B45506A6-7794-C9FD-6756-6289FFBA301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3" name="Content Placeholder 2">
            <a:extLst>
              <a:ext uri="{FF2B5EF4-FFF2-40B4-BE49-F238E27FC236}">
                <a16:creationId xmlns:a16="http://schemas.microsoft.com/office/drawing/2014/main" id="{3FDE0AD0-44BE-92EC-EC1A-38D6BFF2AD70}"/>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The records which appear in the “Catalog BIBFRAME records” page can be sorted ascending and descending by a variety of methods </a:t>
            </a:r>
          </a:p>
        </p:txBody>
      </p:sp>
      <p:sp>
        <p:nvSpPr>
          <p:cNvPr id="5" name="Rectangle 4">
            <a:extLst>
              <a:ext uri="{FF2B5EF4-FFF2-40B4-BE49-F238E27FC236}">
                <a16:creationId xmlns:a16="http://schemas.microsoft.com/office/drawing/2014/main" id="{CD6B68B1-1CD8-801B-D748-9E6C9EC96828}"/>
              </a:ext>
            </a:extLst>
          </p:cNvPr>
          <p:cNvSpPr/>
          <p:nvPr/>
        </p:nvSpPr>
        <p:spPr>
          <a:xfrm>
            <a:off x="3058160" y="3105072"/>
            <a:ext cx="1879600" cy="9589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03635197-0D9D-4C87-7A08-B373CC1E6660}"/>
              </a:ext>
            </a:extLst>
          </p:cNvPr>
          <p:cNvSpPr/>
          <p:nvPr/>
        </p:nvSpPr>
        <p:spPr>
          <a:xfrm>
            <a:off x="2683932" y="2854960"/>
            <a:ext cx="1522308" cy="250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34D2290B-5CED-A3D9-6347-873FA0006CB4}"/>
              </a:ext>
            </a:extLst>
          </p:cNvPr>
          <p:cNvSpPr/>
          <p:nvPr/>
        </p:nvSpPr>
        <p:spPr>
          <a:xfrm>
            <a:off x="4206240" y="2854960"/>
            <a:ext cx="284480" cy="250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1513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728F6-0D5B-2558-A03E-5C6048D714F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51AECB-567A-7404-A0D3-96EC8FA2F560}"/>
              </a:ext>
            </a:extLst>
          </p:cNvPr>
          <p:cNvPicPr>
            <a:picLocks noChangeAspect="1"/>
          </p:cNvPicPr>
          <p:nvPr/>
        </p:nvPicPr>
        <p:blipFill>
          <a:blip r:embed="rId2"/>
          <a:stretch>
            <a:fillRect/>
          </a:stretch>
        </p:blipFill>
        <p:spPr>
          <a:xfrm>
            <a:off x="-9350" y="994970"/>
            <a:ext cx="12192000" cy="5037006"/>
          </a:xfrm>
          <a:prstGeom prst="rect">
            <a:avLst/>
          </a:prstGeom>
          <a:ln>
            <a:solidFill>
              <a:schemeClr val="tx1"/>
            </a:solidFill>
          </a:ln>
        </p:spPr>
      </p:pic>
      <p:sp>
        <p:nvSpPr>
          <p:cNvPr id="10" name="Title 9">
            <a:extLst>
              <a:ext uri="{FF2B5EF4-FFF2-40B4-BE49-F238E27FC236}">
                <a16:creationId xmlns:a16="http://schemas.microsoft.com/office/drawing/2014/main" id="{8545A1EB-8966-2F11-360C-DDA011EF71A7}"/>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9FA88FA5-32FE-450D-A103-5FE368196EE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12" name="TextBox 11">
            <a:extLst>
              <a:ext uri="{FF2B5EF4-FFF2-40B4-BE49-F238E27FC236}">
                <a16:creationId xmlns:a16="http://schemas.microsoft.com/office/drawing/2014/main" id="{C5DB8711-86CA-4788-8F7B-E010056C3B59}"/>
              </a:ext>
            </a:extLst>
          </p:cNvPr>
          <p:cNvSpPr txBox="1"/>
          <p:nvPr/>
        </p:nvSpPr>
        <p:spPr>
          <a:xfrm>
            <a:off x="7213600" y="1005840"/>
            <a:ext cx="2225040" cy="568960"/>
          </a:xfrm>
          <a:prstGeom prst="rect">
            <a:avLst/>
          </a:prstGeom>
          <a:solidFill>
            <a:srgbClr val="FFFF00"/>
          </a:solidFill>
          <a:ln>
            <a:solidFill>
              <a:schemeClr val="tx1"/>
            </a:solidFill>
          </a:ln>
        </p:spPr>
        <p:txBody>
          <a:bodyPr wrap="square" rtlCol="0">
            <a:noAutofit/>
          </a:bodyPr>
          <a:lstStyle/>
          <a:p>
            <a:pPr algn="l"/>
            <a:r>
              <a:rPr lang="en-US" sz="1400" dirty="0"/>
              <a:t>Here the records are sorted ascending by title</a:t>
            </a:r>
          </a:p>
        </p:txBody>
      </p:sp>
      <p:sp>
        <p:nvSpPr>
          <p:cNvPr id="13" name="Rectangle 12">
            <a:extLst>
              <a:ext uri="{FF2B5EF4-FFF2-40B4-BE49-F238E27FC236}">
                <a16:creationId xmlns:a16="http://schemas.microsoft.com/office/drawing/2014/main" id="{DF96EB18-DBC9-5274-355E-649EEB8FFF47}"/>
              </a:ext>
            </a:extLst>
          </p:cNvPr>
          <p:cNvSpPr/>
          <p:nvPr/>
        </p:nvSpPr>
        <p:spPr>
          <a:xfrm>
            <a:off x="2712720" y="1381760"/>
            <a:ext cx="741680" cy="2032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B2C31D7F-989A-57D4-C7D7-BD3C5CE89EF3}"/>
              </a:ext>
            </a:extLst>
          </p:cNvPr>
          <p:cNvSpPr/>
          <p:nvPr/>
        </p:nvSpPr>
        <p:spPr>
          <a:xfrm>
            <a:off x="3454400" y="1381760"/>
            <a:ext cx="345440" cy="2032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Rectangle 15">
            <a:extLst>
              <a:ext uri="{FF2B5EF4-FFF2-40B4-BE49-F238E27FC236}">
                <a16:creationId xmlns:a16="http://schemas.microsoft.com/office/drawing/2014/main" id="{DDAE21BB-5716-5949-6CD0-C4A6685D440A}"/>
              </a:ext>
            </a:extLst>
          </p:cNvPr>
          <p:cNvSpPr/>
          <p:nvPr/>
        </p:nvSpPr>
        <p:spPr>
          <a:xfrm>
            <a:off x="304800" y="2708350"/>
            <a:ext cx="555752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7" name="Rectangle 16">
            <a:extLst>
              <a:ext uri="{FF2B5EF4-FFF2-40B4-BE49-F238E27FC236}">
                <a16:creationId xmlns:a16="http://schemas.microsoft.com/office/drawing/2014/main" id="{35F4DF75-C71A-5B38-FB30-F30B2D42D828}"/>
              </a:ext>
            </a:extLst>
          </p:cNvPr>
          <p:cNvSpPr/>
          <p:nvPr/>
        </p:nvSpPr>
        <p:spPr>
          <a:xfrm>
            <a:off x="304800" y="1764176"/>
            <a:ext cx="555752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1A1D26D0-20CC-9FFD-CF2E-3214256BB82F}"/>
              </a:ext>
            </a:extLst>
          </p:cNvPr>
          <p:cNvSpPr/>
          <p:nvPr/>
        </p:nvSpPr>
        <p:spPr>
          <a:xfrm>
            <a:off x="335280" y="4693928"/>
            <a:ext cx="555752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E440C715-662D-D498-9DDE-EBA72829AA67}"/>
              </a:ext>
            </a:extLst>
          </p:cNvPr>
          <p:cNvSpPr/>
          <p:nvPr/>
        </p:nvSpPr>
        <p:spPr>
          <a:xfrm>
            <a:off x="335280" y="3688794"/>
            <a:ext cx="555752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0" name="Rectangle 19">
            <a:extLst>
              <a:ext uri="{FF2B5EF4-FFF2-40B4-BE49-F238E27FC236}">
                <a16:creationId xmlns:a16="http://schemas.microsoft.com/office/drawing/2014/main" id="{AE3FA2D8-C050-9C29-EC75-61F46A2CFE11}"/>
              </a:ext>
            </a:extLst>
          </p:cNvPr>
          <p:cNvSpPr/>
          <p:nvPr/>
        </p:nvSpPr>
        <p:spPr>
          <a:xfrm>
            <a:off x="335280" y="5669288"/>
            <a:ext cx="555752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6579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FCF14-9A9F-AF30-7822-A9A0C038A96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844C8E-F542-B0AA-33B4-6BC8CBEEC061}"/>
              </a:ext>
            </a:extLst>
          </p:cNvPr>
          <p:cNvPicPr>
            <a:picLocks noChangeAspect="1"/>
          </p:cNvPicPr>
          <p:nvPr/>
        </p:nvPicPr>
        <p:blipFill>
          <a:blip r:embed="rId2"/>
          <a:stretch>
            <a:fillRect/>
          </a:stretch>
        </p:blipFill>
        <p:spPr>
          <a:xfrm>
            <a:off x="0" y="2536819"/>
            <a:ext cx="12192000" cy="1784361"/>
          </a:xfrm>
          <a:prstGeom prst="rect">
            <a:avLst/>
          </a:prstGeom>
          <a:ln>
            <a:solidFill>
              <a:schemeClr val="tx1"/>
            </a:solidFill>
          </a:ln>
        </p:spPr>
      </p:pic>
      <p:sp>
        <p:nvSpPr>
          <p:cNvPr id="10" name="Title 9">
            <a:extLst>
              <a:ext uri="{FF2B5EF4-FFF2-40B4-BE49-F238E27FC236}">
                <a16:creationId xmlns:a16="http://schemas.microsoft.com/office/drawing/2014/main" id="{AE96FE72-1D0A-EA4D-FFA8-DF5AF4E97CFD}"/>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58DCCF24-E627-DA5C-D0D6-40A173F6ACB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3" name="Content Placeholder 2">
            <a:extLst>
              <a:ext uri="{FF2B5EF4-FFF2-40B4-BE49-F238E27FC236}">
                <a16:creationId xmlns:a16="http://schemas.microsoft.com/office/drawing/2014/main" id="{B40F3B43-B7D1-982A-3F01-3F0F6E0DDE6A}"/>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The records which appear in the “Catalog BIBFRAME records” page can be filtered by class and subclass</a:t>
            </a:r>
          </a:p>
        </p:txBody>
      </p:sp>
      <p:sp>
        <p:nvSpPr>
          <p:cNvPr id="5" name="Rectangle 4">
            <a:extLst>
              <a:ext uri="{FF2B5EF4-FFF2-40B4-BE49-F238E27FC236}">
                <a16:creationId xmlns:a16="http://schemas.microsoft.com/office/drawing/2014/main" id="{4884F8E2-D17B-BD2F-6410-D5F96F61692F}"/>
              </a:ext>
            </a:extLst>
          </p:cNvPr>
          <p:cNvSpPr/>
          <p:nvPr/>
        </p:nvSpPr>
        <p:spPr>
          <a:xfrm>
            <a:off x="4334086" y="3149570"/>
            <a:ext cx="1879600" cy="10973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0A9F565F-EED0-DD75-5DA3-024F17410738}"/>
              </a:ext>
            </a:extLst>
          </p:cNvPr>
          <p:cNvSpPr/>
          <p:nvPr/>
        </p:nvSpPr>
        <p:spPr>
          <a:xfrm>
            <a:off x="3984412" y="2899458"/>
            <a:ext cx="750148" cy="25011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9EEAFA62-5E06-75E8-A318-B2D342E736E8}"/>
              </a:ext>
            </a:extLst>
          </p:cNvPr>
          <p:cNvSpPr txBox="1"/>
          <p:nvPr/>
        </p:nvSpPr>
        <p:spPr>
          <a:xfrm>
            <a:off x="4104640" y="1899921"/>
            <a:ext cx="2997200" cy="406400"/>
          </a:xfrm>
          <a:prstGeom prst="rect">
            <a:avLst/>
          </a:prstGeom>
          <a:solidFill>
            <a:srgbClr val="FFFF00"/>
          </a:solidFill>
          <a:ln>
            <a:solidFill>
              <a:schemeClr val="tx1"/>
            </a:solidFill>
          </a:ln>
        </p:spPr>
        <p:txBody>
          <a:bodyPr wrap="square" rtlCol="0">
            <a:noAutofit/>
          </a:bodyPr>
          <a:lstStyle/>
          <a:p>
            <a:pPr algn="l"/>
            <a:r>
              <a:rPr lang="en-US" dirty="0"/>
              <a:t>Here we can filter by Class</a:t>
            </a:r>
          </a:p>
        </p:txBody>
      </p:sp>
    </p:spTree>
    <p:extLst>
      <p:ext uri="{BB962C8B-B14F-4D97-AF65-F5344CB8AC3E}">
        <p14:creationId xmlns:p14="http://schemas.microsoft.com/office/powerpoint/2010/main" val="351480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88D5DD4A-C2B6-0B3E-6237-A4AF4814C8B9}"/>
              </a:ext>
            </a:extLst>
          </p:cNvPr>
          <p:cNvSpPr txBox="1">
            <a:spLocks/>
          </p:cNvSpPr>
          <p:nvPr/>
        </p:nvSpPr>
        <p:spPr>
          <a:xfrm>
            <a:off x="4206240" y="162561"/>
            <a:ext cx="7914640" cy="619194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 to this presentation</a:t>
            </a:r>
          </a:p>
          <a:p>
            <a:pPr lvl="1">
              <a:buFont typeface="Arial" panose="020B0604020202020204" pitchFamily="34" charset="0"/>
              <a:buChar char="•"/>
            </a:pPr>
            <a:r>
              <a:rPr lang="en-US" sz="2000" dirty="0"/>
              <a:t>Editing an existing BIBFRAME record</a:t>
            </a:r>
          </a:p>
          <a:p>
            <a:pPr lvl="1">
              <a:buFont typeface="Arial" panose="020B0604020202020204" pitchFamily="34" charset="0"/>
              <a:buChar char="•"/>
            </a:pPr>
            <a:r>
              <a:rPr lang="en-US" sz="2000" dirty="0"/>
              <a:t>Creating a new BIBFRAME record</a:t>
            </a:r>
          </a:p>
          <a:p>
            <a:pPr lvl="1">
              <a:buFont typeface="Arial" panose="020B0604020202020204" pitchFamily="34" charset="0"/>
              <a:buChar char="•"/>
            </a:pPr>
            <a:r>
              <a:rPr lang="en-US" sz="2000" dirty="0"/>
              <a:t>Creating a new BIBFRAME record from a template</a:t>
            </a:r>
          </a:p>
          <a:p>
            <a:pPr lvl="1">
              <a:buFont typeface="Arial" panose="020B0604020202020204" pitchFamily="34" charset="0"/>
              <a:buChar char="•"/>
            </a:pPr>
            <a:r>
              <a:rPr lang="en-US" sz="2000" dirty="0"/>
              <a:t>Creating a new BIBFRAME record from blank</a:t>
            </a:r>
          </a:p>
          <a:p>
            <a:pPr lvl="1">
              <a:buFont typeface="Arial" panose="020B0604020202020204" pitchFamily="34" charset="0"/>
              <a:buChar char="•"/>
            </a:pPr>
            <a:r>
              <a:rPr lang="en-US" sz="2000" dirty="0"/>
              <a:t>Adding a field or section to a BIBFRAME record</a:t>
            </a:r>
          </a:p>
          <a:p>
            <a:pPr lvl="1">
              <a:buFont typeface="Arial" panose="020B0604020202020204" pitchFamily="34" charset="0"/>
              <a:buChar char="•"/>
            </a:pPr>
            <a:r>
              <a:rPr lang="en-US" sz="2000" dirty="0"/>
              <a:t>Adding a field to a BIBFRAME record - two live examples</a:t>
            </a:r>
          </a:p>
          <a:p>
            <a:pPr lvl="1">
              <a:buFont typeface="Arial" panose="020B0604020202020204" pitchFamily="34" charset="0"/>
              <a:buChar char="•"/>
            </a:pPr>
            <a:r>
              <a:rPr lang="en-US" sz="2000" dirty="0"/>
              <a:t>Adding a section to a BIBFRAME record - two live examples</a:t>
            </a:r>
          </a:p>
          <a:p>
            <a:pPr lvl="1">
              <a:buFont typeface="Arial" panose="020B0604020202020204" pitchFamily="34" charset="0"/>
              <a:buChar char="•"/>
            </a:pPr>
            <a:r>
              <a:rPr lang="en-US" sz="2000" dirty="0"/>
              <a:t>Using the "Lookup" to enter a value in the field</a:t>
            </a:r>
          </a:p>
          <a:p>
            <a:pPr lvl="1">
              <a:buFont typeface="Arial" panose="020B0604020202020204" pitchFamily="34" charset="0"/>
              <a:buChar char="•"/>
            </a:pPr>
            <a:r>
              <a:rPr lang="en-US" sz="2000" dirty="0"/>
              <a:t>Not using the "Lookup" to enter a value in the field</a:t>
            </a:r>
          </a:p>
          <a:p>
            <a:pPr lvl="1">
              <a:buFont typeface="Arial" panose="020B0604020202020204" pitchFamily="34" charset="0"/>
              <a:buChar char="•"/>
            </a:pPr>
            <a:r>
              <a:rPr lang="en-US" sz="2000" dirty="0"/>
              <a:t>Obtaining information (help) about a specific field</a:t>
            </a:r>
          </a:p>
          <a:p>
            <a:pPr lvl="1">
              <a:buFont typeface="Arial" panose="020B0604020202020204" pitchFamily="34" charset="0"/>
              <a:buChar char="•"/>
            </a:pPr>
            <a:endParaRPr lang="en-US"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71B31-61DD-296A-8149-E5B3A6E0147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F92DF4C-D7FA-441E-1945-20E6A6E20000}"/>
              </a:ext>
            </a:extLst>
          </p:cNvPr>
          <p:cNvPicPr>
            <a:picLocks noChangeAspect="1"/>
          </p:cNvPicPr>
          <p:nvPr/>
        </p:nvPicPr>
        <p:blipFill>
          <a:blip r:embed="rId2"/>
          <a:stretch>
            <a:fillRect/>
          </a:stretch>
        </p:blipFill>
        <p:spPr>
          <a:xfrm>
            <a:off x="-19510" y="2057581"/>
            <a:ext cx="12192000" cy="4538777"/>
          </a:xfrm>
          <a:prstGeom prst="rect">
            <a:avLst/>
          </a:prstGeom>
          <a:ln>
            <a:solidFill>
              <a:schemeClr val="tx1"/>
            </a:solidFill>
          </a:ln>
        </p:spPr>
      </p:pic>
      <p:sp>
        <p:nvSpPr>
          <p:cNvPr id="10" name="Title 9">
            <a:extLst>
              <a:ext uri="{FF2B5EF4-FFF2-40B4-BE49-F238E27FC236}">
                <a16:creationId xmlns:a16="http://schemas.microsoft.com/office/drawing/2014/main" id="{6689CA42-50FC-ACEC-6DA5-0A5AA7B69B19}"/>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40EE00CA-F2F8-3B89-6EEB-90EB8A765E0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3" name="Content Placeholder 2">
            <a:extLst>
              <a:ext uri="{FF2B5EF4-FFF2-40B4-BE49-F238E27FC236}">
                <a16:creationId xmlns:a16="http://schemas.microsoft.com/office/drawing/2014/main" id="{3EC06DAF-3FCD-D840-C906-018FB55AEA7A}"/>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The records which appear in the “Catalog BIBFRAME records” page can be filtered by class and subclass</a:t>
            </a:r>
          </a:p>
        </p:txBody>
      </p:sp>
      <p:sp>
        <p:nvSpPr>
          <p:cNvPr id="5" name="Rectangle 4">
            <a:extLst>
              <a:ext uri="{FF2B5EF4-FFF2-40B4-BE49-F238E27FC236}">
                <a16:creationId xmlns:a16="http://schemas.microsoft.com/office/drawing/2014/main" id="{187B0263-51EC-A4F2-86E3-93BCA89A29C8}"/>
              </a:ext>
            </a:extLst>
          </p:cNvPr>
          <p:cNvSpPr/>
          <p:nvPr/>
        </p:nvSpPr>
        <p:spPr>
          <a:xfrm>
            <a:off x="5228166" y="3045197"/>
            <a:ext cx="1934634" cy="3303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DB89C804-8AD0-6085-99D3-2B159C619B78}"/>
              </a:ext>
            </a:extLst>
          </p:cNvPr>
          <p:cNvSpPr/>
          <p:nvPr/>
        </p:nvSpPr>
        <p:spPr>
          <a:xfrm>
            <a:off x="4776892" y="2482378"/>
            <a:ext cx="1237828" cy="2811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6E309452-0B67-8C97-3992-0EB30CE76392}"/>
              </a:ext>
            </a:extLst>
          </p:cNvPr>
          <p:cNvSpPr txBox="1"/>
          <p:nvPr/>
        </p:nvSpPr>
        <p:spPr>
          <a:xfrm>
            <a:off x="3891280" y="1545512"/>
            <a:ext cx="3413760" cy="416559"/>
          </a:xfrm>
          <a:prstGeom prst="rect">
            <a:avLst/>
          </a:prstGeom>
          <a:solidFill>
            <a:srgbClr val="FFFF00"/>
          </a:solidFill>
          <a:ln>
            <a:solidFill>
              <a:schemeClr val="tx1"/>
            </a:solidFill>
          </a:ln>
        </p:spPr>
        <p:txBody>
          <a:bodyPr wrap="square" rtlCol="0">
            <a:noAutofit/>
          </a:bodyPr>
          <a:lstStyle/>
          <a:p>
            <a:pPr algn="l"/>
            <a:r>
              <a:rPr lang="en-US" dirty="0"/>
              <a:t>Here we can filter by Subclass</a:t>
            </a:r>
          </a:p>
        </p:txBody>
      </p:sp>
    </p:spTree>
    <p:extLst>
      <p:ext uri="{BB962C8B-B14F-4D97-AF65-F5344CB8AC3E}">
        <p14:creationId xmlns:p14="http://schemas.microsoft.com/office/powerpoint/2010/main" val="2703624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2C9E6-496B-6C37-154B-CE7B387701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EF0EEF-1BF0-024E-FC77-D51F8878D871}"/>
              </a:ext>
            </a:extLst>
          </p:cNvPr>
          <p:cNvPicPr>
            <a:picLocks noChangeAspect="1"/>
          </p:cNvPicPr>
          <p:nvPr/>
        </p:nvPicPr>
        <p:blipFill>
          <a:blip r:embed="rId2"/>
          <a:stretch>
            <a:fillRect/>
          </a:stretch>
        </p:blipFill>
        <p:spPr>
          <a:xfrm>
            <a:off x="0" y="2080748"/>
            <a:ext cx="12192000" cy="2696504"/>
          </a:xfrm>
          <a:prstGeom prst="rect">
            <a:avLst/>
          </a:prstGeom>
          <a:ln>
            <a:solidFill>
              <a:schemeClr val="tx1"/>
            </a:solidFill>
          </a:ln>
        </p:spPr>
      </p:pic>
      <p:sp>
        <p:nvSpPr>
          <p:cNvPr id="10" name="Title 9">
            <a:extLst>
              <a:ext uri="{FF2B5EF4-FFF2-40B4-BE49-F238E27FC236}">
                <a16:creationId xmlns:a16="http://schemas.microsoft.com/office/drawing/2014/main" id="{F4115F0B-DD76-C62E-5E91-AE910F61D616}"/>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1FBABEF1-29AB-BEC0-77ED-34C96B010FA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2" name="TextBox 11">
            <a:extLst>
              <a:ext uri="{FF2B5EF4-FFF2-40B4-BE49-F238E27FC236}">
                <a16:creationId xmlns:a16="http://schemas.microsoft.com/office/drawing/2014/main" id="{9C2D4AB6-7900-7775-EA94-54BA24024EC2}"/>
              </a:ext>
            </a:extLst>
          </p:cNvPr>
          <p:cNvSpPr txBox="1"/>
          <p:nvPr/>
        </p:nvSpPr>
        <p:spPr>
          <a:xfrm>
            <a:off x="7213600" y="1005840"/>
            <a:ext cx="2225040" cy="758336"/>
          </a:xfrm>
          <a:prstGeom prst="rect">
            <a:avLst/>
          </a:prstGeom>
          <a:solidFill>
            <a:srgbClr val="FFFF00"/>
          </a:solidFill>
          <a:ln>
            <a:solidFill>
              <a:schemeClr val="tx1"/>
            </a:solidFill>
          </a:ln>
        </p:spPr>
        <p:txBody>
          <a:bodyPr wrap="square" rtlCol="0">
            <a:noAutofit/>
          </a:bodyPr>
          <a:lstStyle/>
          <a:p>
            <a:pPr algn="l"/>
            <a:r>
              <a:rPr lang="en-US" sz="1400" dirty="0"/>
              <a:t>Here we have filtered by</a:t>
            </a:r>
          </a:p>
          <a:p>
            <a:pPr algn="l"/>
            <a:r>
              <a:rPr lang="en-US" sz="1400" dirty="0"/>
              <a:t>Class = Work</a:t>
            </a:r>
          </a:p>
          <a:p>
            <a:pPr algn="l"/>
            <a:r>
              <a:rPr lang="en-US" sz="1400" dirty="0"/>
              <a:t>Subclass = Monograph</a:t>
            </a:r>
          </a:p>
        </p:txBody>
      </p:sp>
      <p:sp>
        <p:nvSpPr>
          <p:cNvPr id="16" name="Rectangle 15">
            <a:extLst>
              <a:ext uri="{FF2B5EF4-FFF2-40B4-BE49-F238E27FC236}">
                <a16:creationId xmlns:a16="http://schemas.microsoft.com/office/drawing/2014/main" id="{E45212F5-AFCB-61D6-DA90-5BD175C45BF8}"/>
              </a:ext>
            </a:extLst>
          </p:cNvPr>
          <p:cNvSpPr/>
          <p:nvPr/>
        </p:nvSpPr>
        <p:spPr>
          <a:xfrm>
            <a:off x="3738880" y="2465216"/>
            <a:ext cx="1016000" cy="2743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8" name="Rectangle 17">
            <a:extLst>
              <a:ext uri="{FF2B5EF4-FFF2-40B4-BE49-F238E27FC236}">
                <a16:creationId xmlns:a16="http://schemas.microsoft.com/office/drawing/2014/main" id="{18AE668E-50E9-194F-E9BE-5F876309585A}"/>
              </a:ext>
            </a:extLst>
          </p:cNvPr>
          <p:cNvSpPr/>
          <p:nvPr/>
        </p:nvSpPr>
        <p:spPr>
          <a:xfrm>
            <a:off x="304800" y="3115464"/>
            <a:ext cx="4450080" cy="3048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9" name="Rectangle 18">
            <a:extLst>
              <a:ext uri="{FF2B5EF4-FFF2-40B4-BE49-F238E27FC236}">
                <a16:creationId xmlns:a16="http://schemas.microsoft.com/office/drawing/2014/main" id="{F595CF33-AB2D-4634-A414-D899D1A2FF4E}"/>
              </a:ext>
            </a:extLst>
          </p:cNvPr>
          <p:cNvSpPr/>
          <p:nvPr/>
        </p:nvSpPr>
        <p:spPr>
          <a:xfrm>
            <a:off x="4754880" y="2476988"/>
            <a:ext cx="1137920" cy="26254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12658B47-F410-DDB2-3C13-2B2C2434CE12}"/>
              </a:ext>
            </a:extLst>
          </p:cNvPr>
          <p:cNvSpPr/>
          <p:nvPr/>
        </p:nvSpPr>
        <p:spPr>
          <a:xfrm>
            <a:off x="304800" y="4090824"/>
            <a:ext cx="4450080" cy="3048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55137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Creating a new BIBFRAME record</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22</a:t>
            </a:fld>
            <a:endParaRPr lang="en-GB" dirty="0"/>
          </a:p>
        </p:txBody>
      </p:sp>
    </p:spTree>
    <p:extLst>
      <p:ext uri="{BB962C8B-B14F-4D97-AF65-F5344CB8AC3E}">
        <p14:creationId xmlns:p14="http://schemas.microsoft.com/office/powerpoint/2010/main" val="514285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2FE0-9316-73BD-52DC-0606D7577C6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0D45119-D5B6-2AA0-5470-F7BD6C74C424}"/>
              </a:ext>
            </a:extLst>
          </p:cNvPr>
          <p:cNvSpPr>
            <a:spLocks noGrp="1"/>
          </p:cNvSpPr>
          <p:nvPr>
            <p:ph type="title"/>
          </p:nvPr>
        </p:nvSpPr>
        <p:spPr/>
        <p:txBody>
          <a:bodyPr/>
          <a:lstStyle/>
          <a:p>
            <a:r>
              <a:rPr lang="en-US" dirty="0"/>
              <a:t>Creating a new BIBFRAME record</a:t>
            </a:r>
            <a:endParaRPr lang="en-NL" dirty="0"/>
          </a:p>
        </p:txBody>
      </p:sp>
      <p:sp>
        <p:nvSpPr>
          <p:cNvPr id="9" name="Slide Number Placeholder 5">
            <a:extLst>
              <a:ext uri="{FF2B5EF4-FFF2-40B4-BE49-F238E27FC236}">
                <a16:creationId xmlns:a16="http://schemas.microsoft.com/office/drawing/2014/main" id="{5EDACA60-6344-3234-B543-B90D5B97C4C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3" name="Content Placeholder 2">
            <a:extLst>
              <a:ext uri="{FF2B5EF4-FFF2-40B4-BE49-F238E27FC236}">
                <a16:creationId xmlns:a16="http://schemas.microsoft.com/office/drawing/2014/main" id="{5167AF27-6320-5A80-820B-862E882ADAE0}"/>
              </a:ext>
            </a:extLst>
          </p:cNvPr>
          <p:cNvSpPr>
            <a:spLocks noGrp="1" noChangeArrowheads="1"/>
          </p:cNvSpPr>
          <p:nvPr>
            <p:ph sz="quarter" idx="13"/>
          </p:nvPr>
        </p:nvSpPr>
        <p:spPr bwMode="auto">
          <a:xfrm>
            <a:off x="387298" y="1001512"/>
            <a:ext cx="11417404" cy="1304808"/>
          </a:xfrm>
          <a:prstGeom prst="rect">
            <a:avLst/>
          </a:prstGeom>
        </p:spPr>
        <p:txBody>
          <a:bodyPr/>
          <a:lstStyle/>
          <a:p>
            <a:r>
              <a:rPr lang="en-US" sz="2000" dirty="0"/>
              <a:t>To create a new Work or an Instance:</a:t>
            </a:r>
          </a:p>
          <a:p>
            <a:pPr lvl="1"/>
            <a:r>
              <a:rPr lang="en-US" sz="2000" dirty="0"/>
              <a:t>Select ”Resources &gt; Cataloging &gt; Catalog BIBFRAME Records”.</a:t>
            </a:r>
          </a:p>
          <a:p>
            <a:pPr lvl="1"/>
            <a:r>
              <a:rPr lang="en-US" sz="2000" dirty="0"/>
              <a:t>Select ”Create New Record”. </a:t>
            </a:r>
          </a:p>
          <a:p>
            <a:endParaRPr lang="en-US" altLang="en-US" sz="2000" dirty="0"/>
          </a:p>
        </p:txBody>
      </p:sp>
      <p:graphicFrame>
        <p:nvGraphicFramePr>
          <p:cNvPr id="6" name="Table 5">
            <a:extLst>
              <a:ext uri="{FF2B5EF4-FFF2-40B4-BE49-F238E27FC236}">
                <a16:creationId xmlns:a16="http://schemas.microsoft.com/office/drawing/2014/main" id="{73B42AC7-2999-35EC-2EB0-88C7181F9907}"/>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pic>
        <p:nvPicPr>
          <p:cNvPr id="4" name="Picture 3">
            <a:extLst>
              <a:ext uri="{FF2B5EF4-FFF2-40B4-BE49-F238E27FC236}">
                <a16:creationId xmlns:a16="http://schemas.microsoft.com/office/drawing/2014/main" id="{4D12FCFF-2C26-4A96-1F2D-EC59014B3E6F}"/>
              </a:ext>
            </a:extLst>
          </p:cNvPr>
          <p:cNvPicPr>
            <a:picLocks noChangeAspect="1"/>
          </p:cNvPicPr>
          <p:nvPr/>
        </p:nvPicPr>
        <p:blipFill>
          <a:blip r:embed="rId2"/>
          <a:stretch>
            <a:fillRect/>
          </a:stretch>
        </p:blipFill>
        <p:spPr>
          <a:xfrm>
            <a:off x="0" y="2578423"/>
            <a:ext cx="12192000" cy="2757794"/>
          </a:xfrm>
          <a:prstGeom prst="rect">
            <a:avLst/>
          </a:prstGeom>
          <a:ln>
            <a:solidFill>
              <a:schemeClr val="tx1"/>
            </a:solidFill>
          </a:ln>
        </p:spPr>
      </p:pic>
      <p:sp>
        <p:nvSpPr>
          <p:cNvPr id="5" name="Rectangle 4">
            <a:extLst>
              <a:ext uri="{FF2B5EF4-FFF2-40B4-BE49-F238E27FC236}">
                <a16:creationId xmlns:a16="http://schemas.microsoft.com/office/drawing/2014/main" id="{5DFB6DFC-8E8F-548C-623C-09C2529489E3}"/>
              </a:ext>
            </a:extLst>
          </p:cNvPr>
          <p:cNvSpPr/>
          <p:nvPr/>
        </p:nvSpPr>
        <p:spPr>
          <a:xfrm>
            <a:off x="10485120" y="2936240"/>
            <a:ext cx="116840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6644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8DBB5-0DB7-ED61-2A6E-2CFB0A7726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88A78E6-1BDA-1757-3B62-0E04FA22CACC}"/>
              </a:ext>
            </a:extLst>
          </p:cNvPr>
          <p:cNvPicPr>
            <a:picLocks noChangeAspect="1"/>
          </p:cNvPicPr>
          <p:nvPr/>
        </p:nvPicPr>
        <p:blipFill>
          <a:blip r:embed="rId2"/>
          <a:stretch>
            <a:fillRect/>
          </a:stretch>
        </p:blipFill>
        <p:spPr>
          <a:xfrm>
            <a:off x="4209787" y="1642813"/>
            <a:ext cx="3772426" cy="3572374"/>
          </a:xfrm>
          <a:prstGeom prst="rect">
            <a:avLst/>
          </a:prstGeom>
          <a:ln>
            <a:solidFill>
              <a:schemeClr val="tx1"/>
            </a:solidFill>
          </a:ln>
        </p:spPr>
      </p:pic>
      <p:sp>
        <p:nvSpPr>
          <p:cNvPr id="10" name="Title 9">
            <a:extLst>
              <a:ext uri="{FF2B5EF4-FFF2-40B4-BE49-F238E27FC236}">
                <a16:creationId xmlns:a16="http://schemas.microsoft.com/office/drawing/2014/main" id="{FFCA2804-CFE5-4E1C-8980-B4DEDB50FFE3}"/>
              </a:ext>
            </a:extLst>
          </p:cNvPr>
          <p:cNvSpPr>
            <a:spLocks noGrp="1"/>
          </p:cNvSpPr>
          <p:nvPr>
            <p:ph type="title"/>
          </p:nvPr>
        </p:nvSpPr>
        <p:spPr/>
        <p:txBody>
          <a:bodyPr/>
          <a:lstStyle/>
          <a:p>
            <a:r>
              <a:rPr lang="en-US" dirty="0"/>
              <a:t>Creating a new BIBFRAME record</a:t>
            </a:r>
            <a:endParaRPr lang="en-NL" dirty="0"/>
          </a:p>
        </p:txBody>
      </p:sp>
      <p:sp>
        <p:nvSpPr>
          <p:cNvPr id="9" name="Slide Number Placeholder 5">
            <a:extLst>
              <a:ext uri="{FF2B5EF4-FFF2-40B4-BE49-F238E27FC236}">
                <a16:creationId xmlns:a16="http://schemas.microsoft.com/office/drawing/2014/main" id="{CA03320A-20C2-DB0E-5AED-07CFC81B67A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dirty="0"/>
          </a:p>
        </p:txBody>
      </p:sp>
      <p:sp>
        <p:nvSpPr>
          <p:cNvPr id="3" name="Content Placeholder 2">
            <a:extLst>
              <a:ext uri="{FF2B5EF4-FFF2-40B4-BE49-F238E27FC236}">
                <a16:creationId xmlns:a16="http://schemas.microsoft.com/office/drawing/2014/main" id="{1F29DF9D-CB84-5F01-A746-54712ADB4DF7}"/>
              </a:ext>
            </a:extLst>
          </p:cNvPr>
          <p:cNvSpPr>
            <a:spLocks noGrp="1" noChangeArrowheads="1"/>
          </p:cNvSpPr>
          <p:nvPr>
            <p:ph sz="quarter" idx="13"/>
          </p:nvPr>
        </p:nvSpPr>
        <p:spPr bwMode="auto">
          <a:xfrm>
            <a:off x="387298" y="1001512"/>
            <a:ext cx="11417404" cy="519774"/>
          </a:xfrm>
          <a:prstGeom prst="rect">
            <a:avLst/>
          </a:prstGeom>
        </p:spPr>
        <p:txBody>
          <a:bodyPr/>
          <a:lstStyle/>
          <a:p>
            <a:r>
              <a:rPr lang="en-US" sz="2000" dirty="0"/>
              <a:t>Select the desired Class (Work or Instance).</a:t>
            </a:r>
            <a:endParaRPr lang="en-US" altLang="en-US" sz="2000" dirty="0"/>
          </a:p>
        </p:txBody>
      </p:sp>
      <p:sp>
        <p:nvSpPr>
          <p:cNvPr id="7" name="Rectangle 6">
            <a:extLst>
              <a:ext uri="{FF2B5EF4-FFF2-40B4-BE49-F238E27FC236}">
                <a16:creationId xmlns:a16="http://schemas.microsoft.com/office/drawing/2014/main" id="{E606AC8C-DDC2-406A-F4E1-57CCE8FBAEBF}"/>
              </a:ext>
            </a:extLst>
          </p:cNvPr>
          <p:cNvSpPr/>
          <p:nvPr/>
        </p:nvSpPr>
        <p:spPr>
          <a:xfrm>
            <a:off x="4368800" y="3533933"/>
            <a:ext cx="894080" cy="678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1FCB4470-40AB-1FFE-D14A-C6D7C4EA383C}"/>
              </a:ext>
            </a:extLst>
          </p:cNvPr>
          <p:cNvSpPr/>
          <p:nvPr/>
        </p:nvSpPr>
        <p:spPr>
          <a:xfrm>
            <a:off x="4368800" y="2397759"/>
            <a:ext cx="894080" cy="24815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07350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3625A-07FE-39F0-15B4-3F6BDFD5CEF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F40B4BE-9CA2-1BA6-F103-1F39D0EFB8DB}"/>
              </a:ext>
            </a:extLst>
          </p:cNvPr>
          <p:cNvSpPr>
            <a:spLocks noGrp="1"/>
          </p:cNvSpPr>
          <p:nvPr>
            <p:ph type="title"/>
          </p:nvPr>
        </p:nvSpPr>
        <p:spPr/>
        <p:txBody>
          <a:bodyPr/>
          <a:lstStyle/>
          <a:p>
            <a:r>
              <a:rPr lang="en-US" dirty="0"/>
              <a:t>Creating a new BIBFRAME record</a:t>
            </a:r>
            <a:endParaRPr lang="en-NL" dirty="0"/>
          </a:p>
        </p:txBody>
      </p:sp>
      <p:sp>
        <p:nvSpPr>
          <p:cNvPr id="9" name="Slide Number Placeholder 5">
            <a:extLst>
              <a:ext uri="{FF2B5EF4-FFF2-40B4-BE49-F238E27FC236}">
                <a16:creationId xmlns:a16="http://schemas.microsoft.com/office/drawing/2014/main" id="{E839ACA6-869D-F786-362C-081E1155EB3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3" name="Content Placeholder 2">
            <a:extLst>
              <a:ext uri="{FF2B5EF4-FFF2-40B4-BE49-F238E27FC236}">
                <a16:creationId xmlns:a16="http://schemas.microsoft.com/office/drawing/2014/main" id="{E46866FC-1E41-0558-BA13-928376F98195}"/>
              </a:ext>
            </a:extLst>
          </p:cNvPr>
          <p:cNvSpPr>
            <a:spLocks noGrp="1" noChangeArrowheads="1"/>
          </p:cNvSpPr>
          <p:nvPr>
            <p:ph sz="quarter" idx="13"/>
          </p:nvPr>
        </p:nvSpPr>
        <p:spPr bwMode="auto">
          <a:xfrm>
            <a:off x="387298" y="1001511"/>
            <a:ext cx="11417404" cy="5084329"/>
          </a:xfrm>
          <a:prstGeom prst="rect">
            <a:avLst/>
          </a:prstGeom>
        </p:spPr>
        <p:txBody>
          <a:bodyPr/>
          <a:lstStyle/>
          <a:p>
            <a:r>
              <a:rPr lang="en-US" sz="2000" dirty="0"/>
              <a:t>Select whether to create the record from a Template or from a Blank form. </a:t>
            </a:r>
          </a:p>
          <a:p>
            <a:pPr lvl="1"/>
            <a:r>
              <a:rPr lang="en-US" sz="2000" dirty="0"/>
              <a:t>“Create from Template” </a:t>
            </a:r>
          </a:p>
          <a:p>
            <a:pPr lvl="2"/>
            <a:r>
              <a:rPr lang="en-US" sz="2000" dirty="0"/>
              <a:t>generates a list of templates relevant to the selected class</a:t>
            </a:r>
          </a:p>
          <a:p>
            <a:pPr lvl="2"/>
            <a:r>
              <a:rPr lang="en-US" sz="2000" dirty="0"/>
              <a:t>Note that the subclass is already set in the template structure</a:t>
            </a:r>
          </a:p>
          <a:p>
            <a:pPr lvl="2"/>
            <a:r>
              <a:rPr lang="en-US" sz="2000" dirty="0"/>
              <a:t>Selecting “Catalog” (which becomes active after choosing a template) opens the cataloging template form.</a:t>
            </a:r>
          </a:p>
          <a:p>
            <a:pPr lvl="1"/>
            <a:r>
              <a:rPr lang="en-US" sz="2000" dirty="0"/>
              <a:t>“Create Blank” </a:t>
            </a:r>
          </a:p>
          <a:p>
            <a:pPr lvl="2"/>
            <a:r>
              <a:rPr lang="en-US" sz="2000" dirty="0"/>
              <a:t>generates a list of subclasses to select. </a:t>
            </a:r>
          </a:p>
          <a:p>
            <a:pPr lvl="2"/>
            <a:r>
              <a:rPr lang="en-US" sz="2000" dirty="0"/>
              <a:t>Selecting Catalog (which becomes active after choosing a subclass) opens the cataloging form.</a:t>
            </a:r>
          </a:p>
        </p:txBody>
      </p:sp>
    </p:spTree>
    <p:extLst>
      <p:ext uri="{BB962C8B-B14F-4D97-AF65-F5344CB8AC3E}">
        <p14:creationId xmlns:p14="http://schemas.microsoft.com/office/powerpoint/2010/main" val="147749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B9071-CDEC-2CE1-5F6A-A542678238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877DDB2-A65E-9B4D-03E3-CF0966F0526D}"/>
              </a:ext>
            </a:extLst>
          </p:cNvPr>
          <p:cNvSpPr>
            <a:spLocks noGrp="1"/>
          </p:cNvSpPr>
          <p:nvPr>
            <p:ph type="body" sz="quarter" idx="16"/>
          </p:nvPr>
        </p:nvSpPr>
        <p:spPr>
          <a:xfrm>
            <a:off x="335280" y="2523829"/>
            <a:ext cx="11388512" cy="1030130"/>
          </a:xfrm>
        </p:spPr>
        <p:txBody>
          <a:bodyPr/>
          <a:lstStyle/>
          <a:p>
            <a:r>
              <a:rPr lang="en-US" dirty="0"/>
              <a:t>Creating a new BIBFRAME record from a template</a:t>
            </a:r>
            <a:endParaRPr lang="en-NL" dirty="0"/>
          </a:p>
        </p:txBody>
      </p:sp>
      <p:sp>
        <p:nvSpPr>
          <p:cNvPr id="4" name="Footer Placeholder 3">
            <a:extLst>
              <a:ext uri="{FF2B5EF4-FFF2-40B4-BE49-F238E27FC236}">
                <a16:creationId xmlns:a16="http://schemas.microsoft.com/office/drawing/2014/main" id="{EDA0EBF3-CE0D-F729-0DE0-8EB11716E900}"/>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D99E75D4-912B-CB9C-FB54-FB36C339A1E0}"/>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26</a:t>
            </a:fld>
            <a:endParaRPr lang="en-GB" dirty="0"/>
          </a:p>
        </p:txBody>
      </p:sp>
    </p:spTree>
    <p:extLst>
      <p:ext uri="{BB962C8B-B14F-4D97-AF65-F5344CB8AC3E}">
        <p14:creationId xmlns:p14="http://schemas.microsoft.com/office/powerpoint/2010/main" val="203894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866F-E3FF-EC09-2600-D760DF4768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B539DF-5145-D88D-92E0-5E5C6D5B7AEE}"/>
              </a:ext>
            </a:extLst>
          </p:cNvPr>
          <p:cNvPicPr>
            <a:picLocks noChangeAspect="1"/>
          </p:cNvPicPr>
          <p:nvPr/>
        </p:nvPicPr>
        <p:blipFill>
          <a:blip r:embed="rId2"/>
          <a:stretch>
            <a:fillRect/>
          </a:stretch>
        </p:blipFill>
        <p:spPr>
          <a:xfrm>
            <a:off x="4109720" y="1797928"/>
            <a:ext cx="3820058" cy="4658375"/>
          </a:xfrm>
          <a:prstGeom prst="rect">
            <a:avLst/>
          </a:prstGeom>
          <a:ln>
            <a:solidFill>
              <a:schemeClr val="tx1"/>
            </a:solidFill>
          </a:ln>
        </p:spPr>
      </p:pic>
      <p:sp>
        <p:nvSpPr>
          <p:cNvPr id="10" name="Title 9">
            <a:extLst>
              <a:ext uri="{FF2B5EF4-FFF2-40B4-BE49-F238E27FC236}">
                <a16:creationId xmlns:a16="http://schemas.microsoft.com/office/drawing/2014/main" id="{333F1A47-EC29-5A8C-A2CB-46E88299F0A7}"/>
              </a:ext>
            </a:extLst>
          </p:cNvPr>
          <p:cNvSpPr>
            <a:spLocks noGrp="1"/>
          </p:cNvSpPr>
          <p:nvPr>
            <p:ph type="title"/>
          </p:nvPr>
        </p:nvSpPr>
        <p:spPr/>
        <p:txBody>
          <a:bodyPr/>
          <a:lstStyle/>
          <a:p>
            <a:r>
              <a:rPr lang="en-US" dirty="0"/>
              <a:t>Creating a new BIBFRAME record from a template</a:t>
            </a:r>
            <a:endParaRPr lang="en-NL" dirty="0"/>
          </a:p>
        </p:txBody>
      </p:sp>
      <p:sp>
        <p:nvSpPr>
          <p:cNvPr id="9" name="Slide Number Placeholder 5">
            <a:extLst>
              <a:ext uri="{FF2B5EF4-FFF2-40B4-BE49-F238E27FC236}">
                <a16:creationId xmlns:a16="http://schemas.microsoft.com/office/drawing/2014/main" id="{08139CEE-A4DF-0385-2737-F3094984B3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3" name="Content Placeholder 2">
            <a:extLst>
              <a:ext uri="{FF2B5EF4-FFF2-40B4-BE49-F238E27FC236}">
                <a16:creationId xmlns:a16="http://schemas.microsoft.com/office/drawing/2014/main" id="{9B700E37-B0F9-E676-BEEC-11D7594E829B}"/>
              </a:ext>
            </a:extLst>
          </p:cNvPr>
          <p:cNvSpPr>
            <a:spLocks noGrp="1" noChangeArrowheads="1"/>
          </p:cNvSpPr>
          <p:nvPr>
            <p:ph sz="quarter" idx="13"/>
          </p:nvPr>
        </p:nvSpPr>
        <p:spPr bwMode="auto">
          <a:xfrm>
            <a:off x="387298" y="1001512"/>
            <a:ext cx="11417404" cy="1016655"/>
          </a:xfrm>
          <a:prstGeom prst="rect">
            <a:avLst/>
          </a:prstGeom>
        </p:spPr>
        <p:txBody>
          <a:bodyPr/>
          <a:lstStyle/>
          <a:p>
            <a:r>
              <a:rPr lang="en-US" sz="2000" dirty="0"/>
              <a:t>Because class “Work” was chosen, we see templates for class “Work”</a:t>
            </a:r>
          </a:p>
          <a:p>
            <a:endParaRPr lang="en-US" altLang="en-US" sz="2000" dirty="0"/>
          </a:p>
        </p:txBody>
      </p:sp>
      <p:graphicFrame>
        <p:nvGraphicFramePr>
          <p:cNvPr id="6" name="Table 5">
            <a:extLst>
              <a:ext uri="{FF2B5EF4-FFF2-40B4-BE49-F238E27FC236}">
                <a16:creationId xmlns:a16="http://schemas.microsoft.com/office/drawing/2014/main" id="{92CAF884-07D2-6279-8D49-97D44538D2FD}"/>
              </a:ext>
            </a:extLst>
          </p:cNvPr>
          <p:cNvGraphicFramePr>
            <a:graphicFrameLocks noGrp="1"/>
          </p:cNvGraphicFramePr>
          <p:nvPr/>
        </p:nvGraphicFramePr>
        <p:xfrm>
          <a:off x="838200" y="3818414"/>
          <a:ext cx="10515600" cy="365760"/>
        </p:xfrm>
        <a:graphic>
          <a:graphicData uri="http://schemas.openxmlformats.org/drawingml/2006/table">
            <a:tbl>
              <a:tblPr/>
              <a:tblGrid>
                <a:gridCol w="10515600">
                  <a:extLst>
                    <a:ext uri="{9D8B030D-6E8A-4147-A177-3AD203B41FA5}">
                      <a16:colId xmlns:a16="http://schemas.microsoft.com/office/drawing/2014/main" val="3709816891"/>
                    </a:ext>
                  </a:extLst>
                </a:gridCol>
              </a:tblGrid>
              <a:tr h="0">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54945596"/>
                  </a:ext>
                </a:extLst>
              </a:tr>
            </a:tbl>
          </a:graphicData>
        </a:graphic>
      </p:graphicFrame>
      <p:sp>
        <p:nvSpPr>
          <p:cNvPr id="7" name="Rectangle 6">
            <a:extLst>
              <a:ext uri="{FF2B5EF4-FFF2-40B4-BE49-F238E27FC236}">
                <a16:creationId xmlns:a16="http://schemas.microsoft.com/office/drawing/2014/main" id="{F7A67B89-BB60-1B9A-725D-A8C6082BE2C3}"/>
              </a:ext>
            </a:extLst>
          </p:cNvPr>
          <p:cNvSpPr/>
          <p:nvPr/>
        </p:nvSpPr>
        <p:spPr>
          <a:xfrm>
            <a:off x="4318000" y="2552530"/>
            <a:ext cx="883920" cy="5869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EB5410B-0A7D-1880-7E1C-E36D966AC2E6}"/>
              </a:ext>
            </a:extLst>
          </p:cNvPr>
          <p:cNvSpPr/>
          <p:nvPr/>
        </p:nvSpPr>
        <p:spPr>
          <a:xfrm>
            <a:off x="4429760" y="5026783"/>
            <a:ext cx="2580640" cy="132157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FCB52DFC-AB1F-9A61-FB91-879F9A0CC859}"/>
              </a:ext>
            </a:extLst>
          </p:cNvPr>
          <p:cNvSpPr txBox="1"/>
          <p:nvPr/>
        </p:nvSpPr>
        <p:spPr>
          <a:xfrm>
            <a:off x="640080" y="1797929"/>
            <a:ext cx="2082800" cy="754602"/>
          </a:xfrm>
          <a:prstGeom prst="rect">
            <a:avLst/>
          </a:prstGeom>
          <a:solidFill>
            <a:srgbClr val="FFFF00"/>
          </a:solidFill>
          <a:ln>
            <a:solidFill>
              <a:schemeClr val="tx1"/>
            </a:solidFill>
          </a:ln>
        </p:spPr>
        <p:txBody>
          <a:bodyPr wrap="square" rtlCol="0">
            <a:noAutofit/>
          </a:bodyPr>
          <a:lstStyle/>
          <a:p>
            <a:pPr algn="l"/>
            <a:r>
              <a:rPr lang="en-US" sz="1400" dirty="0"/>
              <a:t>Here we have selected Class “Work” and  “Create from template”</a:t>
            </a:r>
          </a:p>
        </p:txBody>
      </p:sp>
      <p:cxnSp>
        <p:nvCxnSpPr>
          <p:cNvPr id="11" name="Straight Arrow Connector 10">
            <a:extLst>
              <a:ext uri="{FF2B5EF4-FFF2-40B4-BE49-F238E27FC236}">
                <a16:creationId xmlns:a16="http://schemas.microsoft.com/office/drawing/2014/main" id="{38B27B6E-B1A3-A851-56A3-D3F0E20A20C0}"/>
              </a:ext>
            </a:extLst>
          </p:cNvPr>
          <p:cNvCxnSpPr/>
          <p:nvPr/>
        </p:nvCxnSpPr>
        <p:spPr>
          <a:xfrm>
            <a:off x="2722880" y="2341085"/>
            <a:ext cx="1595120" cy="1255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98078FB-AE7E-D713-F70E-F0E06E0ADAD3}"/>
              </a:ext>
            </a:extLst>
          </p:cNvPr>
          <p:cNvCxnSpPr>
            <a:cxnSpLocks/>
          </p:cNvCxnSpPr>
          <p:nvPr/>
        </p:nvCxnSpPr>
        <p:spPr>
          <a:xfrm>
            <a:off x="2717800" y="2041632"/>
            <a:ext cx="1595120" cy="8883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064732-BAFA-EA96-F2CA-0759B1630A66}"/>
              </a:ext>
            </a:extLst>
          </p:cNvPr>
          <p:cNvSpPr txBox="1"/>
          <p:nvPr/>
        </p:nvSpPr>
        <p:spPr>
          <a:xfrm>
            <a:off x="9488492" y="3568530"/>
            <a:ext cx="2082800" cy="1016654"/>
          </a:xfrm>
          <a:prstGeom prst="rect">
            <a:avLst/>
          </a:prstGeom>
          <a:solidFill>
            <a:srgbClr val="FFFF00"/>
          </a:solidFill>
          <a:ln>
            <a:solidFill>
              <a:schemeClr val="tx1"/>
            </a:solidFill>
          </a:ln>
        </p:spPr>
        <p:txBody>
          <a:bodyPr wrap="square" rtlCol="0">
            <a:noAutofit/>
          </a:bodyPr>
          <a:lstStyle/>
          <a:p>
            <a:pPr algn="l"/>
            <a:r>
              <a:rPr lang="en-US" sz="1400" dirty="0"/>
              <a:t>Here we see templates for class “Work” because that is what was chosen above.</a:t>
            </a:r>
          </a:p>
        </p:txBody>
      </p:sp>
      <p:cxnSp>
        <p:nvCxnSpPr>
          <p:cNvPr id="16" name="Straight Arrow Connector 15">
            <a:extLst>
              <a:ext uri="{FF2B5EF4-FFF2-40B4-BE49-F238E27FC236}">
                <a16:creationId xmlns:a16="http://schemas.microsoft.com/office/drawing/2014/main" id="{FE98E427-92B6-992A-9FF2-D9EC35C40D11}"/>
              </a:ext>
            </a:extLst>
          </p:cNvPr>
          <p:cNvCxnSpPr>
            <a:cxnSpLocks/>
          </p:cNvCxnSpPr>
          <p:nvPr/>
        </p:nvCxnSpPr>
        <p:spPr>
          <a:xfrm flipH="1">
            <a:off x="7240964" y="4323132"/>
            <a:ext cx="2247528" cy="12555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555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DA0A-C443-7983-8740-257528CECA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80CDE-EE6C-AC85-5F51-632FE9E26B2F}"/>
              </a:ext>
            </a:extLst>
          </p:cNvPr>
          <p:cNvPicPr>
            <a:picLocks noChangeAspect="1"/>
          </p:cNvPicPr>
          <p:nvPr/>
        </p:nvPicPr>
        <p:blipFill>
          <a:blip r:embed="rId2"/>
          <a:stretch>
            <a:fillRect/>
          </a:stretch>
        </p:blipFill>
        <p:spPr>
          <a:xfrm>
            <a:off x="4318000" y="1684934"/>
            <a:ext cx="3135275" cy="4632720"/>
          </a:xfrm>
          <a:prstGeom prst="rect">
            <a:avLst/>
          </a:prstGeom>
          <a:ln>
            <a:solidFill>
              <a:schemeClr val="tx1"/>
            </a:solidFill>
          </a:ln>
        </p:spPr>
      </p:pic>
      <p:sp>
        <p:nvSpPr>
          <p:cNvPr id="10" name="Title 9">
            <a:extLst>
              <a:ext uri="{FF2B5EF4-FFF2-40B4-BE49-F238E27FC236}">
                <a16:creationId xmlns:a16="http://schemas.microsoft.com/office/drawing/2014/main" id="{59207E1D-3501-A01F-BF5E-BA92C2AD41CE}"/>
              </a:ext>
            </a:extLst>
          </p:cNvPr>
          <p:cNvSpPr>
            <a:spLocks noGrp="1"/>
          </p:cNvSpPr>
          <p:nvPr>
            <p:ph type="title"/>
          </p:nvPr>
        </p:nvSpPr>
        <p:spPr/>
        <p:txBody>
          <a:bodyPr/>
          <a:lstStyle/>
          <a:p>
            <a:r>
              <a:rPr lang="en-US" dirty="0"/>
              <a:t>Creating a new BIBFRAME record from a template</a:t>
            </a:r>
            <a:endParaRPr lang="en-NL" dirty="0"/>
          </a:p>
        </p:txBody>
      </p:sp>
      <p:sp>
        <p:nvSpPr>
          <p:cNvPr id="9" name="Slide Number Placeholder 5">
            <a:extLst>
              <a:ext uri="{FF2B5EF4-FFF2-40B4-BE49-F238E27FC236}">
                <a16:creationId xmlns:a16="http://schemas.microsoft.com/office/drawing/2014/main" id="{DC73B92B-4AC4-E00B-2406-184E1546D50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3" name="Content Placeholder 2">
            <a:extLst>
              <a:ext uri="{FF2B5EF4-FFF2-40B4-BE49-F238E27FC236}">
                <a16:creationId xmlns:a16="http://schemas.microsoft.com/office/drawing/2014/main" id="{F969A346-6929-9ABF-2098-9921A1BD7630}"/>
              </a:ext>
            </a:extLst>
          </p:cNvPr>
          <p:cNvSpPr>
            <a:spLocks noGrp="1" noChangeArrowheads="1"/>
          </p:cNvSpPr>
          <p:nvPr>
            <p:ph sz="quarter" idx="13"/>
          </p:nvPr>
        </p:nvSpPr>
        <p:spPr bwMode="auto">
          <a:xfrm>
            <a:off x="387298" y="1001512"/>
            <a:ext cx="11417404" cy="1016655"/>
          </a:xfrm>
          <a:prstGeom prst="rect">
            <a:avLst/>
          </a:prstGeom>
        </p:spPr>
        <p:txBody>
          <a:bodyPr/>
          <a:lstStyle/>
          <a:p>
            <a:r>
              <a:rPr lang="en-US" sz="2000" dirty="0"/>
              <a:t>Here, because class “Instance” was chosen, we see templates for class “Instance”</a:t>
            </a:r>
          </a:p>
          <a:p>
            <a:endParaRPr lang="en-US" altLang="en-US" sz="2000" dirty="0"/>
          </a:p>
        </p:txBody>
      </p:sp>
      <p:sp>
        <p:nvSpPr>
          <p:cNvPr id="8" name="Rectangle 7">
            <a:extLst>
              <a:ext uri="{FF2B5EF4-FFF2-40B4-BE49-F238E27FC236}">
                <a16:creationId xmlns:a16="http://schemas.microsoft.com/office/drawing/2014/main" id="{71C887D9-0ED6-DFA2-9BC8-87FD29BEC2D5}"/>
              </a:ext>
            </a:extLst>
          </p:cNvPr>
          <p:cNvSpPr/>
          <p:nvPr/>
        </p:nvSpPr>
        <p:spPr>
          <a:xfrm>
            <a:off x="4595317" y="4305423"/>
            <a:ext cx="2120443" cy="204293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D06F50F0-A313-282E-85C3-D9F79E0FD39C}"/>
              </a:ext>
            </a:extLst>
          </p:cNvPr>
          <p:cNvSpPr/>
          <p:nvPr/>
        </p:nvSpPr>
        <p:spPr>
          <a:xfrm>
            <a:off x="4318000" y="2339170"/>
            <a:ext cx="883920" cy="5869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TextBox 3">
            <a:extLst>
              <a:ext uri="{FF2B5EF4-FFF2-40B4-BE49-F238E27FC236}">
                <a16:creationId xmlns:a16="http://schemas.microsoft.com/office/drawing/2014/main" id="{240E88E0-E779-3643-5849-521F24DB56F1}"/>
              </a:ext>
            </a:extLst>
          </p:cNvPr>
          <p:cNvSpPr txBox="1"/>
          <p:nvPr/>
        </p:nvSpPr>
        <p:spPr>
          <a:xfrm>
            <a:off x="640080" y="1584569"/>
            <a:ext cx="2082800" cy="754602"/>
          </a:xfrm>
          <a:prstGeom prst="rect">
            <a:avLst/>
          </a:prstGeom>
          <a:solidFill>
            <a:srgbClr val="FFFF00"/>
          </a:solidFill>
          <a:ln>
            <a:solidFill>
              <a:schemeClr val="tx1"/>
            </a:solidFill>
          </a:ln>
        </p:spPr>
        <p:txBody>
          <a:bodyPr wrap="square" rtlCol="0">
            <a:noAutofit/>
          </a:bodyPr>
          <a:lstStyle/>
          <a:p>
            <a:pPr algn="l"/>
            <a:r>
              <a:rPr lang="en-US" sz="1400" dirty="0"/>
              <a:t>Here we have selected Class “Instance” and  “Create from template”</a:t>
            </a:r>
          </a:p>
        </p:txBody>
      </p:sp>
      <p:cxnSp>
        <p:nvCxnSpPr>
          <p:cNvPr id="6" name="Straight Arrow Connector 5">
            <a:extLst>
              <a:ext uri="{FF2B5EF4-FFF2-40B4-BE49-F238E27FC236}">
                <a16:creationId xmlns:a16="http://schemas.microsoft.com/office/drawing/2014/main" id="{7BC1841B-0BC5-4F77-D6DB-0CE62CB1C113}"/>
              </a:ext>
            </a:extLst>
          </p:cNvPr>
          <p:cNvCxnSpPr>
            <a:cxnSpLocks/>
          </p:cNvCxnSpPr>
          <p:nvPr/>
        </p:nvCxnSpPr>
        <p:spPr>
          <a:xfrm>
            <a:off x="2722880" y="2127725"/>
            <a:ext cx="1747520" cy="1133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4221AE6-1B1B-3DD7-F8C4-A95A38AE7761}"/>
              </a:ext>
            </a:extLst>
          </p:cNvPr>
          <p:cNvCxnSpPr>
            <a:cxnSpLocks/>
          </p:cNvCxnSpPr>
          <p:nvPr/>
        </p:nvCxnSpPr>
        <p:spPr>
          <a:xfrm>
            <a:off x="2717800" y="1828272"/>
            <a:ext cx="1595120" cy="8883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ECE2FF-352E-49C5-1624-850AD7105714}"/>
              </a:ext>
            </a:extLst>
          </p:cNvPr>
          <p:cNvSpPr txBox="1"/>
          <p:nvPr/>
        </p:nvSpPr>
        <p:spPr>
          <a:xfrm>
            <a:off x="9488492" y="3355170"/>
            <a:ext cx="2082800" cy="1016654"/>
          </a:xfrm>
          <a:prstGeom prst="rect">
            <a:avLst/>
          </a:prstGeom>
          <a:solidFill>
            <a:srgbClr val="FFFF00"/>
          </a:solidFill>
          <a:ln>
            <a:solidFill>
              <a:schemeClr val="tx1"/>
            </a:solidFill>
          </a:ln>
        </p:spPr>
        <p:txBody>
          <a:bodyPr wrap="square" rtlCol="0">
            <a:noAutofit/>
          </a:bodyPr>
          <a:lstStyle/>
          <a:p>
            <a:pPr algn="l"/>
            <a:r>
              <a:rPr lang="en-US" sz="1400" dirty="0"/>
              <a:t>Here we see templates for class “Instance” because that is what was chosen above.</a:t>
            </a:r>
          </a:p>
        </p:txBody>
      </p:sp>
      <p:cxnSp>
        <p:nvCxnSpPr>
          <p:cNvPr id="13" name="Straight Arrow Connector 12">
            <a:extLst>
              <a:ext uri="{FF2B5EF4-FFF2-40B4-BE49-F238E27FC236}">
                <a16:creationId xmlns:a16="http://schemas.microsoft.com/office/drawing/2014/main" id="{4A28B567-548B-0075-32DD-FD131311ED5C}"/>
              </a:ext>
            </a:extLst>
          </p:cNvPr>
          <p:cNvCxnSpPr>
            <a:cxnSpLocks/>
          </p:cNvCxnSpPr>
          <p:nvPr/>
        </p:nvCxnSpPr>
        <p:spPr>
          <a:xfrm flipH="1">
            <a:off x="6918960" y="4109772"/>
            <a:ext cx="2569532" cy="9194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465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5721-3E9D-24AF-2189-CE440E50B2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A296265-1708-482E-4271-F1844A5987C9}"/>
              </a:ext>
            </a:extLst>
          </p:cNvPr>
          <p:cNvPicPr>
            <a:picLocks noChangeAspect="1"/>
          </p:cNvPicPr>
          <p:nvPr/>
        </p:nvPicPr>
        <p:blipFill>
          <a:blip r:embed="rId2"/>
          <a:stretch>
            <a:fillRect/>
          </a:stretch>
        </p:blipFill>
        <p:spPr>
          <a:xfrm>
            <a:off x="4311387" y="2100324"/>
            <a:ext cx="3772426" cy="3534268"/>
          </a:xfrm>
          <a:prstGeom prst="rect">
            <a:avLst/>
          </a:prstGeom>
          <a:ln>
            <a:solidFill>
              <a:schemeClr val="tx1"/>
            </a:solidFill>
          </a:ln>
        </p:spPr>
      </p:pic>
      <p:sp>
        <p:nvSpPr>
          <p:cNvPr id="10" name="Title 9">
            <a:extLst>
              <a:ext uri="{FF2B5EF4-FFF2-40B4-BE49-F238E27FC236}">
                <a16:creationId xmlns:a16="http://schemas.microsoft.com/office/drawing/2014/main" id="{7B16B15C-A211-1883-2C2E-25C3EE990B90}"/>
              </a:ext>
            </a:extLst>
          </p:cNvPr>
          <p:cNvSpPr>
            <a:spLocks noGrp="1"/>
          </p:cNvSpPr>
          <p:nvPr>
            <p:ph type="title"/>
          </p:nvPr>
        </p:nvSpPr>
        <p:spPr/>
        <p:txBody>
          <a:bodyPr/>
          <a:lstStyle/>
          <a:p>
            <a:r>
              <a:rPr lang="en-US" dirty="0"/>
              <a:t>Creating a new BIBFRAME record from a template</a:t>
            </a:r>
            <a:endParaRPr lang="en-NL" dirty="0"/>
          </a:p>
        </p:txBody>
      </p:sp>
      <p:sp>
        <p:nvSpPr>
          <p:cNvPr id="9" name="Slide Number Placeholder 5">
            <a:extLst>
              <a:ext uri="{FF2B5EF4-FFF2-40B4-BE49-F238E27FC236}">
                <a16:creationId xmlns:a16="http://schemas.microsoft.com/office/drawing/2014/main" id="{F0000D92-1F37-CFDB-6B3B-3A8D0FCE9B9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36232A1F-BEE4-99D5-16F0-C8FBFD6F5D3C}"/>
              </a:ext>
            </a:extLst>
          </p:cNvPr>
          <p:cNvSpPr>
            <a:spLocks noGrp="1"/>
          </p:cNvSpPr>
          <p:nvPr>
            <p:ph sz="quarter" idx="13"/>
          </p:nvPr>
        </p:nvSpPr>
        <p:spPr>
          <a:xfrm>
            <a:off x="370663" y="1131352"/>
            <a:ext cx="11335783" cy="516214"/>
          </a:xfrm>
        </p:spPr>
        <p:txBody>
          <a:bodyPr/>
          <a:lstStyle/>
          <a:p>
            <a:r>
              <a:rPr lang="en-US" sz="2000" dirty="0"/>
              <a:t>After selecting both a class and a template the “Catalog” button becomes active</a:t>
            </a:r>
          </a:p>
          <a:p>
            <a:endParaRPr lang="en-US" sz="2000" dirty="0"/>
          </a:p>
        </p:txBody>
      </p:sp>
      <p:sp>
        <p:nvSpPr>
          <p:cNvPr id="3" name="Rectangle 2">
            <a:extLst>
              <a:ext uri="{FF2B5EF4-FFF2-40B4-BE49-F238E27FC236}">
                <a16:creationId xmlns:a16="http://schemas.microsoft.com/office/drawing/2014/main" id="{20A646F4-4B39-0D49-D20B-BCAE49999A80}"/>
              </a:ext>
            </a:extLst>
          </p:cNvPr>
          <p:cNvSpPr/>
          <p:nvPr/>
        </p:nvSpPr>
        <p:spPr>
          <a:xfrm>
            <a:off x="7030720" y="5108636"/>
            <a:ext cx="822960" cy="45483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6325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Introduction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E6B8-2989-FDC5-CDB7-F67D3DFE07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8C2896-630F-3587-5E07-700EFDE2385B}"/>
              </a:ext>
            </a:extLst>
          </p:cNvPr>
          <p:cNvPicPr>
            <a:picLocks noChangeAspect="1"/>
          </p:cNvPicPr>
          <p:nvPr/>
        </p:nvPicPr>
        <p:blipFill>
          <a:blip r:embed="rId2"/>
          <a:stretch>
            <a:fillRect/>
          </a:stretch>
        </p:blipFill>
        <p:spPr>
          <a:xfrm>
            <a:off x="943932" y="1901267"/>
            <a:ext cx="10322560" cy="4447086"/>
          </a:xfrm>
          <a:prstGeom prst="rect">
            <a:avLst/>
          </a:prstGeom>
          <a:ln>
            <a:solidFill>
              <a:schemeClr val="tx1"/>
            </a:solidFill>
          </a:ln>
        </p:spPr>
      </p:pic>
      <p:sp>
        <p:nvSpPr>
          <p:cNvPr id="10" name="Title 9">
            <a:extLst>
              <a:ext uri="{FF2B5EF4-FFF2-40B4-BE49-F238E27FC236}">
                <a16:creationId xmlns:a16="http://schemas.microsoft.com/office/drawing/2014/main" id="{033F04CD-3881-0E66-2B4C-A203080E3280}"/>
              </a:ext>
            </a:extLst>
          </p:cNvPr>
          <p:cNvSpPr>
            <a:spLocks noGrp="1"/>
          </p:cNvSpPr>
          <p:nvPr>
            <p:ph type="title"/>
          </p:nvPr>
        </p:nvSpPr>
        <p:spPr/>
        <p:txBody>
          <a:bodyPr/>
          <a:lstStyle/>
          <a:p>
            <a:r>
              <a:rPr lang="en-US" dirty="0"/>
              <a:t>Creating a new BIBFRAME record from a template</a:t>
            </a:r>
            <a:endParaRPr lang="en-NL" dirty="0"/>
          </a:p>
        </p:txBody>
      </p:sp>
      <p:sp>
        <p:nvSpPr>
          <p:cNvPr id="9" name="Slide Number Placeholder 5">
            <a:extLst>
              <a:ext uri="{FF2B5EF4-FFF2-40B4-BE49-F238E27FC236}">
                <a16:creationId xmlns:a16="http://schemas.microsoft.com/office/drawing/2014/main" id="{A838FF92-E260-0ADA-591A-CCEB1652EF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17B3E834-8CEB-9CF7-7884-69F514009176}"/>
              </a:ext>
            </a:extLst>
          </p:cNvPr>
          <p:cNvSpPr>
            <a:spLocks noGrp="1"/>
          </p:cNvSpPr>
          <p:nvPr>
            <p:ph sz="quarter" idx="13"/>
          </p:nvPr>
        </p:nvSpPr>
        <p:spPr>
          <a:xfrm>
            <a:off x="370663" y="1131351"/>
            <a:ext cx="11335783" cy="769915"/>
          </a:xfrm>
        </p:spPr>
        <p:txBody>
          <a:bodyPr/>
          <a:lstStyle/>
          <a:p>
            <a:r>
              <a:rPr lang="en-US" sz="2000" dirty="0"/>
              <a:t>Clicking “Catalog” will open a new record (a Work” or an “Instance” depending on the class chosen) in Draft status using the fields and values of the fields from the template</a:t>
            </a:r>
          </a:p>
          <a:p>
            <a:endParaRPr lang="en-US" sz="2000" dirty="0"/>
          </a:p>
        </p:txBody>
      </p:sp>
    </p:spTree>
    <p:extLst>
      <p:ext uri="{BB962C8B-B14F-4D97-AF65-F5344CB8AC3E}">
        <p14:creationId xmlns:p14="http://schemas.microsoft.com/office/powerpoint/2010/main" val="2182674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011B6-1C7F-44C4-9BBE-F8F4B678999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FACEAC5-6D99-5073-72E7-A2B344902242}"/>
              </a:ext>
            </a:extLst>
          </p:cNvPr>
          <p:cNvSpPr>
            <a:spLocks noGrp="1"/>
          </p:cNvSpPr>
          <p:nvPr>
            <p:ph type="body" sz="quarter" idx="16"/>
          </p:nvPr>
        </p:nvSpPr>
        <p:spPr>
          <a:xfrm>
            <a:off x="335280" y="2523829"/>
            <a:ext cx="11470640" cy="1030130"/>
          </a:xfrm>
        </p:spPr>
        <p:txBody>
          <a:bodyPr/>
          <a:lstStyle/>
          <a:p>
            <a:r>
              <a:rPr lang="en-US" dirty="0"/>
              <a:t>Creating a new BIBFRAME record from blank</a:t>
            </a:r>
            <a:endParaRPr lang="en-NL" dirty="0"/>
          </a:p>
        </p:txBody>
      </p:sp>
      <p:sp>
        <p:nvSpPr>
          <p:cNvPr id="4" name="Footer Placeholder 3">
            <a:extLst>
              <a:ext uri="{FF2B5EF4-FFF2-40B4-BE49-F238E27FC236}">
                <a16:creationId xmlns:a16="http://schemas.microsoft.com/office/drawing/2014/main" id="{39FA766F-3B83-2D72-7DB2-0DE1102338B0}"/>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85A4873C-83E5-B030-6A17-0439FAC8B74F}"/>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31</a:t>
            </a:fld>
            <a:endParaRPr lang="en-GB" dirty="0"/>
          </a:p>
        </p:txBody>
      </p:sp>
    </p:spTree>
    <p:extLst>
      <p:ext uri="{BB962C8B-B14F-4D97-AF65-F5344CB8AC3E}">
        <p14:creationId xmlns:p14="http://schemas.microsoft.com/office/powerpoint/2010/main" val="1156507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DE9A-FA93-3865-DB6B-3B502C92EF1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F74867D-772C-5E6E-ABCA-CFE7C3F391F7}"/>
              </a:ext>
            </a:extLst>
          </p:cNvPr>
          <p:cNvPicPr>
            <a:picLocks noChangeAspect="1"/>
          </p:cNvPicPr>
          <p:nvPr/>
        </p:nvPicPr>
        <p:blipFill>
          <a:blip r:embed="rId2"/>
          <a:stretch>
            <a:fillRect/>
          </a:stretch>
        </p:blipFill>
        <p:spPr>
          <a:xfrm>
            <a:off x="3894827" y="2576076"/>
            <a:ext cx="3772426" cy="3553321"/>
          </a:xfrm>
          <a:prstGeom prst="rect">
            <a:avLst/>
          </a:prstGeom>
          <a:ln>
            <a:solidFill>
              <a:schemeClr val="tx1"/>
            </a:solidFill>
          </a:ln>
        </p:spPr>
      </p:pic>
      <p:sp>
        <p:nvSpPr>
          <p:cNvPr id="10" name="Title 9">
            <a:extLst>
              <a:ext uri="{FF2B5EF4-FFF2-40B4-BE49-F238E27FC236}">
                <a16:creationId xmlns:a16="http://schemas.microsoft.com/office/drawing/2014/main" id="{B6F6747D-564E-761A-2523-216708CC4CA1}"/>
              </a:ext>
            </a:extLst>
          </p:cNvPr>
          <p:cNvSpPr>
            <a:spLocks noGrp="1"/>
          </p:cNvSpPr>
          <p:nvPr>
            <p:ph type="title"/>
          </p:nvPr>
        </p:nvSpPr>
        <p:spPr/>
        <p:txBody>
          <a:bodyPr/>
          <a:lstStyle/>
          <a:p>
            <a:r>
              <a:rPr lang="en-US" dirty="0"/>
              <a:t>Creating a new BIBFRAME record from blank</a:t>
            </a:r>
            <a:endParaRPr lang="en-NL" dirty="0"/>
          </a:p>
        </p:txBody>
      </p:sp>
      <p:sp>
        <p:nvSpPr>
          <p:cNvPr id="9" name="Slide Number Placeholder 5">
            <a:extLst>
              <a:ext uri="{FF2B5EF4-FFF2-40B4-BE49-F238E27FC236}">
                <a16:creationId xmlns:a16="http://schemas.microsoft.com/office/drawing/2014/main" id="{A250F73A-1387-F1ED-FCDE-C4CA6BBA825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15C01F1B-D891-56B4-3148-00B14FF2C1AA}"/>
              </a:ext>
            </a:extLst>
          </p:cNvPr>
          <p:cNvSpPr>
            <a:spLocks noGrp="1"/>
          </p:cNvSpPr>
          <p:nvPr>
            <p:ph sz="quarter" idx="13"/>
          </p:nvPr>
        </p:nvSpPr>
        <p:spPr>
          <a:xfrm>
            <a:off x="370663" y="1131352"/>
            <a:ext cx="11335783" cy="1225768"/>
          </a:xfrm>
        </p:spPr>
        <p:txBody>
          <a:bodyPr/>
          <a:lstStyle/>
          <a:p>
            <a:r>
              <a:rPr lang="en-US" sz="2000" dirty="0"/>
              <a:t>It is also possible to create a new BIBFRAME record (Work or Instance) from scratch.</a:t>
            </a:r>
          </a:p>
          <a:p>
            <a:r>
              <a:rPr lang="en-US" sz="2000" dirty="0"/>
              <a:t>Selecting “Create Blank” generates a list of subclasses to select. </a:t>
            </a:r>
          </a:p>
          <a:p>
            <a:r>
              <a:rPr lang="en-US" sz="2000" dirty="0"/>
              <a:t>Selecting Catalog (which becomes active after choosing a subclass) opens the cataloging form.</a:t>
            </a:r>
          </a:p>
          <a:p>
            <a:endParaRPr lang="en-US" sz="2000" dirty="0"/>
          </a:p>
          <a:p>
            <a:endParaRPr lang="en-US" sz="2000" dirty="0"/>
          </a:p>
        </p:txBody>
      </p:sp>
      <p:sp>
        <p:nvSpPr>
          <p:cNvPr id="5" name="Rectangle 4">
            <a:extLst>
              <a:ext uri="{FF2B5EF4-FFF2-40B4-BE49-F238E27FC236}">
                <a16:creationId xmlns:a16="http://schemas.microsoft.com/office/drawing/2014/main" id="{61D4109D-14B5-3EE9-7F29-B2A89F8A7FB0}"/>
              </a:ext>
            </a:extLst>
          </p:cNvPr>
          <p:cNvSpPr/>
          <p:nvPr/>
        </p:nvSpPr>
        <p:spPr>
          <a:xfrm>
            <a:off x="5723594" y="4231265"/>
            <a:ext cx="1357926" cy="40169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TextBox 7">
            <a:extLst>
              <a:ext uri="{FF2B5EF4-FFF2-40B4-BE49-F238E27FC236}">
                <a16:creationId xmlns:a16="http://schemas.microsoft.com/office/drawing/2014/main" id="{42F17D0E-99BF-51DF-9986-52F630C8FF29}"/>
              </a:ext>
            </a:extLst>
          </p:cNvPr>
          <p:cNvSpPr txBox="1"/>
          <p:nvPr/>
        </p:nvSpPr>
        <p:spPr>
          <a:xfrm>
            <a:off x="8554720" y="3149600"/>
            <a:ext cx="2357120" cy="619760"/>
          </a:xfrm>
          <a:prstGeom prst="rect">
            <a:avLst/>
          </a:prstGeom>
          <a:solidFill>
            <a:srgbClr val="FFFF00"/>
          </a:solidFill>
          <a:ln>
            <a:solidFill>
              <a:schemeClr val="tx1"/>
            </a:solidFill>
          </a:ln>
        </p:spPr>
        <p:txBody>
          <a:bodyPr wrap="square" rtlCol="0">
            <a:noAutofit/>
          </a:bodyPr>
          <a:lstStyle/>
          <a:p>
            <a:pPr algn="l"/>
            <a:r>
              <a:rPr lang="en-US" sz="1400" dirty="0"/>
              <a:t>We selected Class “Work” and then “Create Blank”</a:t>
            </a:r>
          </a:p>
        </p:txBody>
      </p:sp>
      <p:sp>
        <p:nvSpPr>
          <p:cNvPr id="12" name="TextBox 11">
            <a:extLst>
              <a:ext uri="{FF2B5EF4-FFF2-40B4-BE49-F238E27FC236}">
                <a16:creationId xmlns:a16="http://schemas.microsoft.com/office/drawing/2014/main" id="{4C999110-C002-F725-9D71-E6E657DF1834}"/>
              </a:ext>
            </a:extLst>
          </p:cNvPr>
          <p:cNvSpPr txBox="1"/>
          <p:nvPr/>
        </p:nvSpPr>
        <p:spPr>
          <a:xfrm>
            <a:off x="8554720" y="4805680"/>
            <a:ext cx="2357120" cy="619760"/>
          </a:xfrm>
          <a:prstGeom prst="rect">
            <a:avLst/>
          </a:prstGeom>
          <a:solidFill>
            <a:srgbClr val="FFFF00"/>
          </a:solidFill>
          <a:ln>
            <a:solidFill>
              <a:schemeClr val="tx1"/>
            </a:solidFill>
          </a:ln>
        </p:spPr>
        <p:txBody>
          <a:bodyPr wrap="square" rtlCol="0">
            <a:noAutofit/>
          </a:bodyPr>
          <a:lstStyle/>
          <a:p>
            <a:pPr algn="l"/>
            <a:r>
              <a:rPr lang="en-US" sz="1400" dirty="0"/>
              <a:t>Now we will click here to select a Sub Class</a:t>
            </a:r>
          </a:p>
        </p:txBody>
      </p:sp>
      <p:cxnSp>
        <p:nvCxnSpPr>
          <p:cNvPr id="14" name="Straight Arrow Connector 13">
            <a:extLst>
              <a:ext uri="{FF2B5EF4-FFF2-40B4-BE49-F238E27FC236}">
                <a16:creationId xmlns:a16="http://schemas.microsoft.com/office/drawing/2014/main" id="{B983AAFD-0484-E60D-5E3B-38F63E4316E8}"/>
              </a:ext>
            </a:extLst>
          </p:cNvPr>
          <p:cNvCxnSpPr>
            <a:stCxn id="12" idx="1"/>
          </p:cNvCxnSpPr>
          <p:nvPr/>
        </p:nvCxnSpPr>
        <p:spPr>
          <a:xfrm flipH="1">
            <a:off x="7538720" y="5115560"/>
            <a:ext cx="1016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3750DC-A918-F66B-ACCA-AFE40090E450}"/>
              </a:ext>
            </a:extLst>
          </p:cNvPr>
          <p:cNvSpPr txBox="1"/>
          <p:nvPr/>
        </p:nvSpPr>
        <p:spPr>
          <a:xfrm>
            <a:off x="8097520" y="5944493"/>
            <a:ext cx="3911600" cy="619760"/>
          </a:xfrm>
          <a:prstGeom prst="rect">
            <a:avLst/>
          </a:prstGeom>
          <a:solidFill>
            <a:srgbClr val="FFFF00"/>
          </a:solidFill>
          <a:ln>
            <a:solidFill>
              <a:schemeClr val="tx1"/>
            </a:solidFill>
          </a:ln>
        </p:spPr>
        <p:txBody>
          <a:bodyPr wrap="square" rtlCol="0">
            <a:noAutofit/>
          </a:bodyPr>
          <a:lstStyle/>
          <a:p>
            <a:pPr algn="l"/>
            <a:r>
              <a:rPr lang="en-US" sz="1400" dirty="0"/>
              <a:t>The “Catalog” button is not yet active because a Sub Class has not yet been chosen.</a:t>
            </a:r>
          </a:p>
        </p:txBody>
      </p:sp>
      <p:cxnSp>
        <p:nvCxnSpPr>
          <p:cNvPr id="4" name="Straight Arrow Connector 3">
            <a:extLst>
              <a:ext uri="{FF2B5EF4-FFF2-40B4-BE49-F238E27FC236}">
                <a16:creationId xmlns:a16="http://schemas.microsoft.com/office/drawing/2014/main" id="{24B7A636-CE54-7FD4-419C-CB92CA7041F8}"/>
              </a:ext>
            </a:extLst>
          </p:cNvPr>
          <p:cNvCxnSpPr>
            <a:stCxn id="2" idx="1"/>
          </p:cNvCxnSpPr>
          <p:nvPr/>
        </p:nvCxnSpPr>
        <p:spPr>
          <a:xfrm flipH="1" flipV="1">
            <a:off x="7538720" y="5944493"/>
            <a:ext cx="558800" cy="3098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768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2FFBB-5CB4-D5E2-2E0C-C5FF99063BB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A9F0C19-F4AB-4ED1-6E0A-C3C1D934EA6A}"/>
              </a:ext>
            </a:extLst>
          </p:cNvPr>
          <p:cNvPicPr>
            <a:picLocks noChangeAspect="1"/>
          </p:cNvPicPr>
          <p:nvPr/>
        </p:nvPicPr>
        <p:blipFill>
          <a:blip r:embed="rId2"/>
          <a:stretch>
            <a:fillRect/>
          </a:stretch>
        </p:blipFill>
        <p:spPr>
          <a:xfrm>
            <a:off x="4673599" y="1890522"/>
            <a:ext cx="3050811" cy="4598650"/>
          </a:xfrm>
          <a:prstGeom prst="rect">
            <a:avLst/>
          </a:prstGeom>
          <a:ln>
            <a:solidFill>
              <a:schemeClr val="tx1"/>
            </a:solidFill>
          </a:ln>
        </p:spPr>
      </p:pic>
      <p:sp>
        <p:nvSpPr>
          <p:cNvPr id="10" name="Title 9">
            <a:extLst>
              <a:ext uri="{FF2B5EF4-FFF2-40B4-BE49-F238E27FC236}">
                <a16:creationId xmlns:a16="http://schemas.microsoft.com/office/drawing/2014/main" id="{A9E956F1-630F-5B5D-7B6F-12059AB94044}"/>
              </a:ext>
            </a:extLst>
          </p:cNvPr>
          <p:cNvSpPr>
            <a:spLocks noGrp="1"/>
          </p:cNvSpPr>
          <p:nvPr>
            <p:ph type="title"/>
          </p:nvPr>
        </p:nvSpPr>
        <p:spPr/>
        <p:txBody>
          <a:bodyPr/>
          <a:lstStyle/>
          <a:p>
            <a:r>
              <a:rPr lang="en-US" dirty="0"/>
              <a:t>Creating a new BIBFRAME record from blank</a:t>
            </a:r>
            <a:endParaRPr lang="en-NL" dirty="0"/>
          </a:p>
        </p:txBody>
      </p:sp>
      <p:sp>
        <p:nvSpPr>
          <p:cNvPr id="9" name="Slide Number Placeholder 5">
            <a:extLst>
              <a:ext uri="{FF2B5EF4-FFF2-40B4-BE49-F238E27FC236}">
                <a16:creationId xmlns:a16="http://schemas.microsoft.com/office/drawing/2014/main" id="{75FDA15B-1086-6C60-B4CF-F296C096AE0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dirty="0"/>
          </a:p>
        </p:txBody>
      </p:sp>
      <p:sp>
        <p:nvSpPr>
          <p:cNvPr id="11" name="Content Placeholder 10">
            <a:extLst>
              <a:ext uri="{FF2B5EF4-FFF2-40B4-BE49-F238E27FC236}">
                <a16:creationId xmlns:a16="http://schemas.microsoft.com/office/drawing/2014/main" id="{3595AA66-2CA9-98F6-AFBF-2D280188B643}"/>
              </a:ext>
            </a:extLst>
          </p:cNvPr>
          <p:cNvSpPr>
            <a:spLocks noGrp="1"/>
          </p:cNvSpPr>
          <p:nvPr>
            <p:ph sz="quarter" idx="13"/>
          </p:nvPr>
        </p:nvSpPr>
        <p:spPr>
          <a:xfrm>
            <a:off x="370663" y="1131352"/>
            <a:ext cx="11335783" cy="504408"/>
          </a:xfrm>
        </p:spPr>
        <p:txBody>
          <a:bodyPr/>
          <a:lstStyle/>
          <a:p>
            <a:r>
              <a:rPr lang="en-US" sz="2000" dirty="0"/>
              <a:t>We will select Sub Class “Monograph” (multiple Sub Classes may be chosen)</a:t>
            </a:r>
          </a:p>
        </p:txBody>
      </p:sp>
      <p:sp>
        <p:nvSpPr>
          <p:cNvPr id="5" name="Rectangle 4">
            <a:extLst>
              <a:ext uri="{FF2B5EF4-FFF2-40B4-BE49-F238E27FC236}">
                <a16:creationId xmlns:a16="http://schemas.microsoft.com/office/drawing/2014/main" id="{DE9F42C5-A5EA-DA9F-3705-C9524FEF3480}"/>
              </a:ext>
            </a:extLst>
          </p:cNvPr>
          <p:cNvSpPr/>
          <p:nvPr/>
        </p:nvSpPr>
        <p:spPr>
          <a:xfrm>
            <a:off x="4962392" y="4566666"/>
            <a:ext cx="1052328" cy="411734"/>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704917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C5706-EDFC-1C29-96B7-A797856B082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541ACC-41B7-1D88-547E-9A234CEE08D7}"/>
              </a:ext>
            </a:extLst>
          </p:cNvPr>
          <p:cNvPicPr>
            <a:picLocks noChangeAspect="1"/>
          </p:cNvPicPr>
          <p:nvPr/>
        </p:nvPicPr>
        <p:blipFill>
          <a:blip r:embed="rId2"/>
          <a:stretch>
            <a:fillRect/>
          </a:stretch>
        </p:blipFill>
        <p:spPr>
          <a:xfrm>
            <a:off x="4142814" y="1845052"/>
            <a:ext cx="3791479" cy="3696216"/>
          </a:xfrm>
          <a:prstGeom prst="rect">
            <a:avLst/>
          </a:prstGeom>
          <a:ln>
            <a:solidFill>
              <a:schemeClr val="tx1"/>
            </a:solidFill>
          </a:ln>
        </p:spPr>
      </p:pic>
      <p:sp>
        <p:nvSpPr>
          <p:cNvPr id="10" name="Title 9">
            <a:extLst>
              <a:ext uri="{FF2B5EF4-FFF2-40B4-BE49-F238E27FC236}">
                <a16:creationId xmlns:a16="http://schemas.microsoft.com/office/drawing/2014/main" id="{082EE815-C9B7-6F09-B82E-D0D718290D42}"/>
              </a:ext>
            </a:extLst>
          </p:cNvPr>
          <p:cNvSpPr>
            <a:spLocks noGrp="1"/>
          </p:cNvSpPr>
          <p:nvPr>
            <p:ph type="title"/>
          </p:nvPr>
        </p:nvSpPr>
        <p:spPr/>
        <p:txBody>
          <a:bodyPr/>
          <a:lstStyle/>
          <a:p>
            <a:r>
              <a:rPr lang="en-US" dirty="0"/>
              <a:t>Creating a new BIBFRAME record from blank</a:t>
            </a:r>
            <a:endParaRPr lang="en-NL" dirty="0"/>
          </a:p>
        </p:txBody>
      </p:sp>
      <p:sp>
        <p:nvSpPr>
          <p:cNvPr id="9" name="Slide Number Placeholder 5">
            <a:extLst>
              <a:ext uri="{FF2B5EF4-FFF2-40B4-BE49-F238E27FC236}">
                <a16:creationId xmlns:a16="http://schemas.microsoft.com/office/drawing/2014/main" id="{E564A893-421D-F276-B56A-36B6B5D73B1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dirty="0"/>
          </a:p>
        </p:txBody>
      </p:sp>
      <p:sp>
        <p:nvSpPr>
          <p:cNvPr id="11" name="Content Placeholder 10">
            <a:extLst>
              <a:ext uri="{FF2B5EF4-FFF2-40B4-BE49-F238E27FC236}">
                <a16:creationId xmlns:a16="http://schemas.microsoft.com/office/drawing/2014/main" id="{B2A1496E-0D1D-A492-2F00-87EFBFD7F027}"/>
              </a:ext>
            </a:extLst>
          </p:cNvPr>
          <p:cNvSpPr>
            <a:spLocks noGrp="1"/>
          </p:cNvSpPr>
          <p:nvPr>
            <p:ph sz="quarter" idx="13"/>
          </p:nvPr>
        </p:nvSpPr>
        <p:spPr>
          <a:xfrm>
            <a:off x="370663" y="1131352"/>
            <a:ext cx="11335783" cy="504408"/>
          </a:xfrm>
        </p:spPr>
        <p:txBody>
          <a:bodyPr/>
          <a:lstStyle/>
          <a:p>
            <a:r>
              <a:rPr lang="en-US" sz="2000" dirty="0"/>
              <a:t>Now we can click “Catalog”</a:t>
            </a:r>
          </a:p>
        </p:txBody>
      </p:sp>
      <p:sp>
        <p:nvSpPr>
          <p:cNvPr id="2" name="Rectangle 1">
            <a:extLst>
              <a:ext uri="{FF2B5EF4-FFF2-40B4-BE49-F238E27FC236}">
                <a16:creationId xmlns:a16="http://schemas.microsoft.com/office/drawing/2014/main" id="{68B37615-DF0C-C438-E204-115367748096}"/>
              </a:ext>
            </a:extLst>
          </p:cNvPr>
          <p:cNvSpPr/>
          <p:nvPr/>
        </p:nvSpPr>
        <p:spPr>
          <a:xfrm>
            <a:off x="6869500" y="5071598"/>
            <a:ext cx="831779" cy="343682"/>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9974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7DD3-898B-C41A-CC74-2333F48228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4578F4-4D92-6341-70B8-247A3DE21791}"/>
              </a:ext>
            </a:extLst>
          </p:cNvPr>
          <p:cNvPicPr>
            <a:picLocks noChangeAspect="1"/>
          </p:cNvPicPr>
          <p:nvPr/>
        </p:nvPicPr>
        <p:blipFill>
          <a:blip r:embed="rId2"/>
          <a:stretch>
            <a:fillRect/>
          </a:stretch>
        </p:blipFill>
        <p:spPr>
          <a:xfrm>
            <a:off x="0" y="1671443"/>
            <a:ext cx="12192000" cy="3515113"/>
          </a:xfrm>
          <a:prstGeom prst="rect">
            <a:avLst/>
          </a:prstGeom>
          <a:ln>
            <a:solidFill>
              <a:schemeClr val="tx1"/>
            </a:solidFill>
          </a:ln>
        </p:spPr>
      </p:pic>
      <p:sp>
        <p:nvSpPr>
          <p:cNvPr id="10" name="Title 9">
            <a:extLst>
              <a:ext uri="{FF2B5EF4-FFF2-40B4-BE49-F238E27FC236}">
                <a16:creationId xmlns:a16="http://schemas.microsoft.com/office/drawing/2014/main" id="{DD0E4077-0269-CF98-E138-3D39F23606CE}"/>
              </a:ext>
            </a:extLst>
          </p:cNvPr>
          <p:cNvSpPr>
            <a:spLocks noGrp="1"/>
          </p:cNvSpPr>
          <p:nvPr>
            <p:ph type="title"/>
          </p:nvPr>
        </p:nvSpPr>
        <p:spPr/>
        <p:txBody>
          <a:bodyPr/>
          <a:lstStyle/>
          <a:p>
            <a:r>
              <a:rPr lang="en-US" dirty="0"/>
              <a:t>Creating a new BIBFRAME record from blank</a:t>
            </a:r>
            <a:endParaRPr lang="en-NL" dirty="0"/>
          </a:p>
        </p:txBody>
      </p:sp>
      <p:sp>
        <p:nvSpPr>
          <p:cNvPr id="9" name="Slide Number Placeholder 5">
            <a:extLst>
              <a:ext uri="{FF2B5EF4-FFF2-40B4-BE49-F238E27FC236}">
                <a16:creationId xmlns:a16="http://schemas.microsoft.com/office/drawing/2014/main" id="{DD031F22-7A0F-733A-2E20-E230FDAF6DB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dirty="0"/>
          </a:p>
        </p:txBody>
      </p:sp>
      <p:sp>
        <p:nvSpPr>
          <p:cNvPr id="11" name="Content Placeholder 10">
            <a:extLst>
              <a:ext uri="{FF2B5EF4-FFF2-40B4-BE49-F238E27FC236}">
                <a16:creationId xmlns:a16="http://schemas.microsoft.com/office/drawing/2014/main" id="{18E0DEE0-B30D-ACB4-CDCF-4DAE9A0721CB}"/>
              </a:ext>
            </a:extLst>
          </p:cNvPr>
          <p:cNvSpPr>
            <a:spLocks noGrp="1"/>
          </p:cNvSpPr>
          <p:nvPr>
            <p:ph sz="quarter" idx="13"/>
          </p:nvPr>
        </p:nvSpPr>
        <p:spPr>
          <a:xfrm>
            <a:off x="370663" y="1131352"/>
            <a:ext cx="11335783" cy="992088"/>
          </a:xfrm>
        </p:spPr>
        <p:txBody>
          <a:bodyPr/>
          <a:lstStyle/>
          <a:p>
            <a:r>
              <a:rPr lang="en-US" sz="2000" dirty="0"/>
              <a:t>A new draft record opens for the select Class and Sub Class(es)</a:t>
            </a:r>
          </a:p>
          <a:p>
            <a:endParaRPr lang="en-US" sz="2000" dirty="0"/>
          </a:p>
        </p:txBody>
      </p:sp>
      <p:sp>
        <p:nvSpPr>
          <p:cNvPr id="7" name="TextBox 6">
            <a:extLst>
              <a:ext uri="{FF2B5EF4-FFF2-40B4-BE49-F238E27FC236}">
                <a16:creationId xmlns:a16="http://schemas.microsoft.com/office/drawing/2014/main" id="{68B30A3D-808B-3182-15D6-2A19661A804F}"/>
              </a:ext>
            </a:extLst>
          </p:cNvPr>
          <p:cNvSpPr txBox="1"/>
          <p:nvPr/>
        </p:nvSpPr>
        <p:spPr>
          <a:xfrm>
            <a:off x="7528560" y="3810000"/>
            <a:ext cx="3464560" cy="1209040"/>
          </a:xfrm>
          <a:prstGeom prst="rect">
            <a:avLst/>
          </a:prstGeom>
          <a:solidFill>
            <a:srgbClr val="FFFF00"/>
          </a:solidFill>
          <a:ln>
            <a:solidFill>
              <a:schemeClr val="tx1"/>
            </a:solidFill>
          </a:ln>
        </p:spPr>
        <p:txBody>
          <a:bodyPr wrap="square" rtlCol="0">
            <a:noAutofit/>
          </a:bodyPr>
          <a:lstStyle/>
          <a:p>
            <a:pPr algn="l"/>
            <a:r>
              <a:rPr lang="en-US" sz="1400" dirty="0"/>
              <a:t>We did not choose to create the record via a template and therefore we have only the field “Title” and will need to manually add additional fields and sections.</a:t>
            </a:r>
          </a:p>
        </p:txBody>
      </p:sp>
    </p:spTree>
    <p:extLst>
      <p:ext uri="{BB962C8B-B14F-4D97-AF65-F5344CB8AC3E}">
        <p14:creationId xmlns:p14="http://schemas.microsoft.com/office/powerpoint/2010/main" val="170174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B560-BE33-3FB1-30E1-3D3BCE9EF86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1E5689D-E136-A0CB-A7D3-7A5DE2CC33FE}"/>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B760B08-32D0-8D77-D9F5-0E8B6AE86BD3}"/>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36</a:t>
            </a:fld>
            <a:endParaRPr lang="en-GB" dirty="0"/>
          </a:p>
        </p:txBody>
      </p:sp>
      <p:sp>
        <p:nvSpPr>
          <p:cNvPr id="3" name="Text Placeholder 2">
            <a:extLst>
              <a:ext uri="{FF2B5EF4-FFF2-40B4-BE49-F238E27FC236}">
                <a16:creationId xmlns:a16="http://schemas.microsoft.com/office/drawing/2014/main" id="{8CA7C6E0-05F5-ED11-AF37-5BB39792B8DA}"/>
              </a:ext>
            </a:extLst>
          </p:cNvPr>
          <p:cNvSpPr>
            <a:spLocks noGrp="1"/>
          </p:cNvSpPr>
          <p:nvPr>
            <p:ph type="body" sz="quarter" idx="16"/>
          </p:nvPr>
        </p:nvSpPr>
        <p:spPr>
          <a:xfrm>
            <a:off x="243840" y="2523829"/>
            <a:ext cx="11714479" cy="1030130"/>
          </a:xfrm>
        </p:spPr>
        <p:txBody>
          <a:bodyPr/>
          <a:lstStyle/>
          <a:p>
            <a:r>
              <a:rPr lang="en-US" dirty="0"/>
              <a:t>Adding a field or section to a BIBFRAME record</a:t>
            </a:r>
          </a:p>
        </p:txBody>
      </p:sp>
    </p:spTree>
    <p:extLst>
      <p:ext uri="{BB962C8B-B14F-4D97-AF65-F5344CB8AC3E}">
        <p14:creationId xmlns:p14="http://schemas.microsoft.com/office/powerpoint/2010/main" val="2354223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2A921-1DB5-4F83-8F17-1E075956346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565A1A6-31B4-6953-95D4-E370DC4CA57E}"/>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4FF22831-6D35-FC93-8D22-834C1D4A62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dirty="0"/>
          </a:p>
        </p:txBody>
      </p:sp>
      <p:sp>
        <p:nvSpPr>
          <p:cNvPr id="3" name="Content Placeholder 2">
            <a:extLst>
              <a:ext uri="{FF2B5EF4-FFF2-40B4-BE49-F238E27FC236}">
                <a16:creationId xmlns:a16="http://schemas.microsoft.com/office/drawing/2014/main" id="{0513ECC5-F017-2B04-8093-AEA595D6C95E}"/>
              </a:ext>
            </a:extLst>
          </p:cNvPr>
          <p:cNvSpPr>
            <a:spLocks noGrp="1" noChangeArrowheads="1"/>
          </p:cNvSpPr>
          <p:nvPr>
            <p:ph sz="quarter" idx="13"/>
          </p:nvPr>
        </p:nvSpPr>
        <p:spPr bwMode="auto">
          <a:xfrm>
            <a:off x="387298" y="1001512"/>
            <a:ext cx="11417404" cy="4444248"/>
          </a:xfrm>
          <a:prstGeom prst="rect">
            <a:avLst/>
          </a:prstGeom>
        </p:spPr>
        <p:txBody>
          <a:bodyPr/>
          <a:lstStyle/>
          <a:p>
            <a:r>
              <a:rPr lang="en-US" sz="2000" dirty="0"/>
              <a:t>The cataloging draft for a BIBFRAME record consists of fields and sections.</a:t>
            </a:r>
          </a:p>
          <a:p>
            <a:pPr lvl="1"/>
            <a:r>
              <a:rPr lang="en-US" sz="2000" dirty="0"/>
              <a:t>Sometimes fields exist and are added “on their own” (not as part of a section).</a:t>
            </a:r>
          </a:p>
          <a:p>
            <a:pPr lvl="1"/>
            <a:r>
              <a:rPr lang="en-US" sz="2000" dirty="0"/>
              <a:t>Other times fields are added as part of a section.</a:t>
            </a:r>
          </a:p>
          <a:p>
            <a:endParaRPr lang="en-US" sz="2000" dirty="0"/>
          </a:p>
          <a:p>
            <a:pPr lvl="1"/>
            <a:endParaRPr lang="en-US" sz="2000" dirty="0"/>
          </a:p>
        </p:txBody>
      </p:sp>
    </p:spTree>
    <p:extLst>
      <p:ext uri="{BB962C8B-B14F-4D97-AF65-F5344CB8AC3E}">
        <p14:creationId xmlns:p14="http://schemas.microsoft.com/office/powerpoint/2010/main" val="3810561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6D2D-FF5C-1312-3AF5-561E22E23F4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4CBF7AA-7A2E-90C3-1425-D8243678193F}"/>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31D05009-4A8A-B324-F994-1093F135A3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dirty="0"/>
          </a:p>
        </p:txBody>
      </p:sp>
      <p:sp>
        <p:nvSpPr>
          <p:cNvPr id="3" name="Content Placeholder 2">
            <a:extLst>
              <a:ext uri="{FF2B5EF4-FFF2-40B4-BE49-F238E27FC236}">
                <a16:creationId xmlns:a16="http://schemas.microsoft.com/office/drawing/2014/main" id="{548163AF-CE61-C46F-B4F8-6BB708A1DBBF}"/>
              </a:ext>
            </a:extLst>
          </p:cNvPr>
          <p:cNvSpPr>
            <a:spLocks noGrp="1" noChangeArrowheads="1"/>
          </p:cNvSpPr>
          <p:nvPr>
            <p:ph sz="quarter" idx="13"/>
          </p:nvPr>
        </p:nvSpPr>
        <p:spPr bwMode="auto">
          <a:xfrm>
            <a:off x="387298" y="1001512"/>
            <a:ext cx="11417404" cy="4444248"/>
          </a:xfrm>
          <a:prstGeom prst="rect">
            <a:avLst/>
          </a:prstGeom>
        </p:spPr>
        <p:txBody>
          <a:bodyPr/>
          <a:lstStyle/>
          <a:p>
            <a:r>
              <a:rPr lang="en-US" sz="2000" dirty="0"/>
              <a:t>Fields added on their own:</a:t>
            </a:r>
          </a:p>
          <a:p>
            <a:pPr lvl="1"/>
            <a:r>
              <a:rPr lang="en-US" sz="2000" dirty="0"/>
              <a:t>These are fields which can stand alone because they do not depend on and are not related to other fields </a:t>
            </a:r>
          </a:p>
          <a:p>
            <a:pPr lvl="1"/>
            <a:r>
              <a:rPr lang="en-US" sz="2000" dirty="0"/>
              <a:t>These fields can be added on their own without a section.</a:t>
            </a:r>
          </a:p>
          <a:p>
            <a:pPr lvl="1"/>
            <a:r>
              <a:rPr lang="en-US" sz="2000" dirty="0"/>
              <a:t>For example:</a:t>
            </a:r>
          </a:p>
          <a:p>
            <a:pPr lvl="2"/>
            <a:r>
              <a:rPr lang="en-US" sz="2000" dirty="0"/>
              <a:t>“Language information” may be added as a field because it does not depend on other fields</a:t>
            </a:r>
          </a:p>
          <a:p>
            <a:pPr lvl="2"/>
            <a:r>
              <a:rPr lang="en-US" sz="2000" dirty="0"/>
              <a:t> “Illustrative content information” may be added as fields because it does not depend on other fields</a:t>
            </a:r>
          </a:p>
          <a:p>
            <a:pPr lvl="2"/>
            <a:r>
              <a:rPr lang="en-US" sz="2000" dirty="0"/>
              <a:t>“Identifier – LCCN” may be added as a field because it does not depend on other fields</a:t>
            </a:r>
          </a:p>
        </p:txBody>
      </p:sp>
    </p:spTree>
    <p:extLst>
      <p:ext uri="{BB962C8B-B14F-4D97-AF65-F5344CB8AC3E}">
        <p14:creationId xmlns:p14="http://schemas.microsoft.com/office/powerpoint/2010/main" val="23864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D4DC-17E7-96CB-B670-2E0767F5374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122DA67-85A5-7A35-1326-BEEA34A10576}"/>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7FCAF886-8963-15A8-5CD0-8CC8D151644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dirty="0"/>
          </a:p>
        </p:txBody>
      </p:sp>
      <p:sp>
        <p:nvSpPr>
          <p:cNvPr id="3" name="Content Placeholder 2">
            <a:extLst>
              <a:ext uri="{FF2B5EF4-FFF2-40B4-BE49-F238E27FC236}">
                <a16:creationId xmlns:a16="http://schemas.microsoft.com/office/drawing/2014/main" id="{77CD079A-64B4-3559-BE6B-BA71BAFD3F1F}"/>
              </a:ext>
            </a:extLst>
          </p:cNvPr>
          <p:cNvSpPr>
            <a:spLocks noGrp="1" noChangeArrowheads="1"/>
          </p:cNvSpPr>
          <p:nvPr>
            <p:ph sz="quarter" idx="13"/>
          </p:nvPr>
        </p:nvSpPr>
        <p:spPr bwMode="auto">
          <a:xfrm>
            <a:off x="387298" y="1001512"/>
            <a:ext cx="11417404" cy="4444248"/>
          </a:xfrm>
          <a:prstGeom prst="rect">
            <a:avLst/>
          </a:prstGeom>
        </p:spPr>
        <p:txBody>
          <a:bodyPr/>
          <a:lstStyle/>
          <a:p>
            <a:r>
              <a:rPr lang="en-US" sz="2000" dirty="0"/>
              <a:t>Fields added as part of a section:</a:t>
            </a:r>
          </a:p>
          <a:p>
            <a:pPr lvl="1"/>
            <a:r>
              <a:rPr lang="en-US" sz="2000" dirty="0"/>
              <a:t>These are fields which depend on other fields </a:t>
            </a:r>
          </a:p>
          <a:p>
            <a:pPr lvl="1"/>
            <a:r>
              <a:rPr lang="en-US" sz="2000" dirty="0"/>
              <a:t>These fields are part of a section together with other dependent fields</a:t>
            </a:r>
          </a:p>
          <a:p>
            <a:pPr lvl="1"/>
            <a:r>
              <a:rPr lang="en-US" sz="2000" dirty="0"/>
              <a:t>For example:</a:t>
            </a:r>
          </a:p>
          <a:p>
            <a:pPr lvl="2"/>
            <a:r>
              <a:rPr lang="en-US" sz="2000" dirty="0"/>
              <a:t>“Classification number”, “Classification item number”, “Assigner” and “Status” might be added to a section called “Classification - LCC Classification” because they depend on each other</a:t>
            </a:r>
          </a:p>
          <a:p>
            <a:pPr lvl="2"/>
            <a:r>
              <a:rPr lang="en-US" sz="2000" dirty="0"/>
              <a:t>“Classification number” and “Classification scheme edition” might be added to a section called “Classification - DDC Classification” because they depend on each other</a:t>
            </a:r>
          </a:p>
          <a:p>
            <a:pPr lvl="2"/>
            <a:r>
              <a:rPr lang="en-US" sz="2000" dirty="0"/>
              <a:t>“Associated agent” and “Contributor role” might be added to a section called “Contributor and role - Contribution” because they depend on each other</a:t>
            </a:r>
          </a:p>
          <a:p>
            <a:pPr lvl="1"/>
            <a:endParaRPr lang="en-US" sz="2000" dirty="0"/>
          </a:p>
        </p:txBody>
      </p:sp>
    </p:spTree>
    <p:extLst>
      <p:ext uri="{BB962C8B-B14F-4D97-AF65-F5344CB8AC3E}">
        <p14:creationId xmlns:p14="http://schemas.microsoft.com/office/powerpoint/2010/main" val="186790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3" name="Content Placeholder 2">
            <a:extLst>
              <a:ext uri="{FF2B5EF4-FFF2-40B4-BE49-F238E27FC236}">
                <a16:creationId xmlns:a16="http://schemas.microsoft.com/office/drawing/2014/main" id="{12C292BA-7508-92F1-E159-3D63C2D6B290}"/>
              </a:ext>
            </a:extLst>
          </p:cNvPr>
          <p:cNvSpPr>
            <a:spLocks noGrp="1" noChangeArrowheads="1"/>
          </p:cNvSpPr>
          <p:nvPr>
            <p:ph sz="quarter" idx="13"/>
          </p:nvPr>
        </p:nvSpPr>
        <p:spPr bwMode="auto">
          <a:xfrm>
            <a:off x="387298" y="1001512"/>
            <a:ext cx="11417404" cy="5074168"/>
          </a:xfrm>
          <a:prstGeom prst="rect">
            <a:avLst/>
          </a:prstGeom>
        </p:spPr>
        <p:txBody>
          <a:bodyPr/>
          <a:lstStyle/>
          <a:p>
            <a:r>
              <a:rPr lang="en-US" sz="2000" dirty="0"/>
              <a:t>See also: </a:t>
            </a:r>
            <a:r>
              <a:rPr lang="en-US" sz="2000" dirty="0">
                <a:hlinkClick r:id="rId2"/>
              </a:rPr>
              <a:t>A Flexible Approach to BIBFRAME Cataloging with the Linked Open Data Editor Now Available in Alma</a:t>
            </a:r>
            <a:endParaRPr lang="en-US" sz="2000" dirty="0"/>
          </a:p>
          <a:p>
            <a:endParaRPr lang="en-US" sz="2000" dirty="0"/>
          </a:p>
          <a:p>
            <a:r>
              <a:rPr lang="en-US" sz="2000" dirty="0"/>
              <a:t>The Linked Open Data (LOD) in Alma editor provides catalogers with a simple, flexible, and ontology-driven way to edit metadata. </a:t>
            </a:r>
          </a:p>
          <a:p>
            <a:pPr lvl="1"/>
            <a:r>
              <a:rPr lang="en-US" sz="2000" dirty="0"/>
              <a:t>When we state there “ontology-driven” we mean, in the context of Alma's Linked Open Data (LOD) editor, that </a:t>
            </a:r>
          </a:p>
          <a:p>
            <a:pPr marL="817200" lvl="2" indent="-457200">
              <a:buFont typeface="+mj-lt"/>
              <a:buAutoNum type="arabicPeriod"/>
            </a:pPr>
            <a:r>
              <a:rPr lang="en-US" sz="2000" dirty="0"/>
              <a:t>the editor uses the rules and structure defined in the BIBFRAME and BFLC ontologies to guide how catalogers create and edit records.</a:t>
            </a:r>
          </a:p>
          <a:p>
            <a:pPr marL="817200" lvl="2" indent="-457200">
              <a:buFont typeface="+mj-lt"/>
              <a:buAutoNum type="arabicPeriod"/>
            </a:pPr>
            <a:r>
              <a:rPr lang="en-US" sz="2000" dirty="0"/>
              <a:t>the editor uses the BIBFRAME ontology as its rulebook, automatically steering catalogers toward valid, standards-compliant choices rather than leaving them to figure it out manually.</a:t>
            </a:r>
          </a:p>
          <a:p>
            <a:r>
              <a:rPr lang="en-US" sz="2000" dirty="0"/>
              <a:t>It integrates the capabilities of Linked Data directly into everyday cataloging workflows without adding unnecessary complexity.</a:t>
            </a:r>
          </a:p>
        </p:txBody>
      </p:sp>
    </p:spTree>
    <p:extLst>
      <p:ext uri="{BB962C8B-B14F-4D97-AF65-F5344CB8AC3E}">
        <p14:creationId xmlns:p14="http://schemas.microsoft.com/office/powerpoint/2010/main" val="2856320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E1D22-A8CF-74B3-444F-0DE209363D7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A3CACD6-A909-CBD6-087A-3321E74EF994}"/>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01A2E2A9-A7AA-366E-8280-02A45AAE4D4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dirty="0"/>
          </a:p>
        </p:txBody>
      </p:sp>
      <p:sp>
        <p:nvSpPr>
          <p:cNvPr id="3" name="Content Placeholder 2">
            <a:extLst>
              <a:ext uri="{FF2B5EF4-FFF2-40B4-BE49-F238E27FC236}">
                <a16:creationId xmlns:a16="http://schemas.microsoft.com/office/drawing/2014/main" id="{805C941F-A046-BF7A-6468-0B3FC0DF2C20}"/>
              </a:ext>
            </a:extLst>
          </p:cNvPr>
          <p:cNvSpPr>
            <a:spLocks noGrp="1" noChangeArrowheads="1"/>
          </p:cNvSpPr>
          <p:nvPr>
            <p:ph sz="quarter" idx="13"/>
          </p:nvPr>
        </p:nvSpPr>
        <p:spPr bwMode="auto">
          <a:xfrm>
            <a:off x="387298" y="1001512"/>
            <a:ext cx="11417404" cy="3499368"/>
          </a:xfrm>
          <a:prstGeom prst="rect">
            <a:avLst/>
          </a:prstGeom>
        </p:spPr>
        <p:txBody>
          <a:bodyPr/>
          <a:lstStyle/>
          <a:p>
            <a:r>
              <a:rPr lang="en-US" sz="2000" dirty="0"/>
              <a:t>While editing a record it is possible to </a:t>
            </a:r>
          </a:p>
          <a:p>
            <a:pPr lvl="1"/>
            <a:r>
              <a:rPr lang="en-US" sz="2000" dirty="0"/>
              <a:t>Add a new field to an existing section </a:t>
            </a:r>
          </a:p>
          <a:p>
            <a:pPr lvl="2"/>
            <a:r>
              <a:rPr lang="en-US" sz="2000" dirty="0"/>
              <a:t>by clicking “Add Field” at the bottom of the existing section</a:t>
            </a:r>
          </a:p>
          <a:p>
            <a:pPr lvl="1"/>
            <a:r>
              <a:rPr lang="en-US" sz="2000" dirty="0"/>
              <a:t>Add a new field to the record </a:t>
            </a:r>
          </a:p>
          <a:p>
            <a:pPr lvl="2"/>
            <a:r>
              <a:rPr lang="en-US" sz="2000" dirty="0"/>
              <a:t>by clicking “Add Field” at the bottom of the cataloging draft</a:t>
            </a:r>
          </a:p>
          <a:p>
            <a:pPr lvl="1"/>
            <a:r>
              <a:rPr lang="en-US" sz="2000" dirty="0"/>
              <a:t>Add a new section to the record</a:t>
            </a:r>
          </a:p>
          <a:p>
            <a:pPr lvl="2"/>
            <a:r>
              <a:rPr lang="en-US" sz="2000" dirty="0"/>
              <a:t>by clicking “Add Section” at the bottom of the cataloging draft</a:t>
            </a:r>
          </a:p>
        </p:txBody>
      </p:sp>
    </p:spTree>
    <p:extLst>
      <p:ext uri="{BB962C8B-B14F-4D97-AF65-F5344CB8AC3E}">
        <p14:creationId xmlns:p14="http://schemas.microsoft.com/office/powerpoint/2010/main" val="3116151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E1C9-919C-5A2C-8E69-B90E27F65F6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9DE4B6E-24F2-E2F7-8BB6-FE63AE153E50}"/>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D59DEC30-7849-234A-31F1-32ECC12E77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dirty="0"/>
          </a:p>
        </p:txBody>
      </p:sp>
      <p:pic>
        <p:nvPicPr>
          <p:cNvPr id="4" name="Picture 3">
            <a:extLst>
              <a:ext uri="{FF2B5EF4-FFF2-40B4-BE49-F238E27FC236}">
                <a16:creationId xmlns:a16="http://schemas.microsoft.com/office/drawing/2014/main" id="{057986FC-495A-7221-5EF8-B789E72E5698}"/>
              </a:ext>
            </a:extLst>
          </p:cNvPr>
          <p:cNvPicPr>
            <a:picLocks noChangeAspect="1"/>
          </p:cNvPicPr>
          <p:nvPr/>
        </p:nvPicPr>
        <p:blipFill>
          <a:blip r:embed="rId2"/>
          <a:stretch>
            <a:fillRect/>
          </a:stretch>
        </p:blipFill>
        <p:spPr>
          <a:xfrm>
            <a:off x="914400" y="1284165"/>
            <a:ext cx="10363200" cy="4542218"/>
          </a:xfrm>
          <a:prstGeom prst="rect">
            <a:avLst/>
          </a:prstGeom>
          <a:ln>
            <a:solidFill>
              <a:schemeClr val="tx1"/>
            </a:solidFill>
          </a:ln>
        </p:spPr>
      </p:pic>
      <p:sp>
        <p:nvSpPr>
          <p:cNvPr id="5" name="Rectangle 4">
            <a:extLst>
              <a:ext uri="{FF2B5EF4-FFF2-40B4-BE49-F238E27FC236}">
                <a16:creationId xmlns:a16="http://schemas.microsoft.com/office/drawing/2014/main" id="{6530539B-D405-4F66-8DB1-6A08BC9B84C4}"/>
              </a:ext>
            </a:extLst>
          </p:cNvPr>
          <p:cNvSpPr/>
          <p:nvPr/>
        </p:nvSpPr>
        <p:spPr>
          <a:xfrm>
            <a:off x="2235200" y="5598160"/>
            <a:ext cx="782320" cy="2282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2E4A93A8-9712-23C8-CB75-F63E2750B82E}"/>
              </a:ext>
            </a:extLst>
          </p:cNvPr>
          <p:cNvSpPr/>
          <p:nvPr/>
        </p:nvSpPr>
        <p:spPr>
          <a:xfrm>
            <a:off x="3027680" y="5598160"/>
            <a:ext cx="782320" cy="2282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8D001D7A-1635-4AB8-ED80-86CF0DDC8054}"/>
              </a:ext>
            </a:extLst>
          </p:cNvPr>
          <p:cNvCxnSpPr>
            <a:cxnSpLocks/>
          </p:cNvCxnSpPr>
          <p:nvPr/>
        </p:nvCxnSpPr>
        <p:spPr>
          <a:xfrm flipH="1">
            <a:off x="3552190" y="5430682"/>
            <a:ext cx="593090" cy="1380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DA66069-53A7-011E-9374-7A537E5754B8}"/>
              </a:ext>
            </a:extLst>
          </p:cNvPr>
          <p:cNvCxnSpPr>
            <a:cxnSpLocks/>
          </p:cNvCxnSpPr>
          <p:nvPr/>
        </p:nvCxnSpPr>
        <p:spPr>
          <a:xfrm flipH="1">
            <a:off x="2702560" y="5424601"/>
            <a:ext cx="607221" cy="1470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E3254C-4E5B-48BD-6E05-54B017089CAD}"/>
              </a:ext>
            </a:extLst>
          </p:cNvPr>
          <p:cNvSpPr txBox="1"/>
          <p:nvPr/>
        </p:nvSpPr>
        <p:spPr>
          <a:xfrm>
            <a:off x="5132070" y="5225964"/>
            <a:ext cx="3238500" cy="600419"/>
          </a:xfrm>
          <a:prstGeom prst="rect">
            <a:avLst/>
          </a:prstGeom>
          <a:solidFill>
            <a:srgbClr val="FFFF00"/>
          </a:solidFill>
          <a:ln>
            <a:solidFill>
              <a:schemeClr val="tx1"/>
            </a:solidFill>
          </a:ln>
        </p:spPr>
        <p:txBody>
          <a:bodyPr wrap="square" rtlCol="0">
            <a:noAutofit/>
          </a:bodyPr>
          <a:lstStyle/>
          <a:p>
            <a:pPr algn="l"/>
            <a:r>
              <a:rPr lang="en-US" sz="1400" dirty="0"/>
              <a:t>These buttons will add a new field or a new section to the draft record</a:t>
            </a:r>
          </a:p>
        </p:txBody>
      </p:sp>
      <p:cxnSp>
        <p:nvCxnSpPr>
          <p:cNvPr id="18" name="Straight Arrow Connector 17">
            <a:extLst>
              <a:ext uri="{FF2B5EF4-FFF2-40B4-BE49-F238E27FC236}">
                <a16:creationId xmlns:a16="http://schemas.microsoft.com/office/drawing/2014/main" id="{B3557861-86E3-CF60-26E6-A263FEB10252}"/>
              </a:ext>
            </a:extLst>
          </p:cNvPr>
          <p:cNvCxnSpPr>
            <a:cxnSpLocks/>
          </p:cNvCxnSpPr>
          <p:nvPr/>
        </p:nvCxnSpPr>
        <p:spPr>
          <a:xfrm flipH="1">
            <a:off x="3269141" y="5420522"/>
            <a:ext cx="1880074"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C70DF07-3DC7-216A-D038-5935FB9AD451}"/>
              </a:ext>
            </a:extLst>
          </p:cNvPr>
          <p:cNvCxnSpPr>
            <a:cxnSpLocks/>
          </p:cNvCxnSpPr>
          <p:nvPr/>
        </p:nvCxnSpPr>
        <p:spPr>
          <a:xfrm flipH="1">
            <a:off x="3017520" y="2164080"/>
            <a:ext cx="1479550" cy="1855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1843EF3-B1EB-B839-671D-E1EA482087F4}"/>
              </a:ext>
            </a:extLst>
          </p:cNvPr>
          <p:cNvCxnSpPr>
            <a:cxnSpLocks/>
          </p:cNvCxnSpPr>
          <p:nvPr/>
        </p:nvCxnSpPr>
        <p:spPr>
          <a:xfrm flipH="1">
            <a:off x="3072765" y="2164080"/>
            <a:ext cx="1424305" cy="9554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16ADD9-AEA2-41CC-243F-78E314746A17}"/>
              </a:ext>
            </a:extLst>
          </p:cNvPr>
          <p:cNvSpPr txBox="1"/>
          <p:nvPr/>
        </p:nvSpPr>
        <p:spPr>
          <a:xfrm>
            <a:off x="4497070" y="1760339"/>
            <a:ext cx="2564130" cy="751840"/>
          </a:xfrm>
          <a:prstGeom prst="rect">
            <a:avLst/>
          </a:prstGeom>
          <a:solidFill>
            <a:srgbClr val="FFFF00"/>
          </a:solidFill>
          <a:ln>
            <a:solidFill>
              <a:schemeClr val="tx1"/>
            </a:solidFill>
          </a:ln>
        </p:spPr>
        <p:txBody>
          <a:bodyPr wrap="square" rtlCol="0">
            <a:noAutofit/>
          </a:bodyPr>
          <a:lstStyle/>
          <a:p>
            <a:pPr algn="l"/>
            <a:r>
              <a:rPr lang="en-US" sz="1400" dirty="0"/>
              <a:t>These buttons are parts of specific sections and will add a field to an existing section</a:t>
            </a:r>
          </a:p>
        </p:txBody>
      </p:sp>
      <p:cxnSp>
        <p:nvCxnSpPr>
          <p:cNvPr id="28" name="Straight Arrow Connector 27">
            <a:extLst>
              <a:ext uri="{FF2B5EF4-FFF2-40B4-BE49-F238E27FC236}">
                <a16:creationId xmlns:a16="http://schemas.microsoft.com/office/drawing/2014/main" id="{0C1E459F-963C-FF72-BDAE-184D61B55458}"/>
              </a:ext>
            </a:extLst>
          </p:cNvPr>
          <p:cNvCxnSpPr>
            <a:cxnSpLocks/>
          </p:cNvCxnSpPr>
          <p:nvPr/>
        </p:nvCxnSpPr>
        <p:spPr>
          <a:xfrm flipH="1">
            <a:off x="3045142" y="2233439"/>
            <a:ext cx="1451928" cy="16295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A2B3C6F-C988-A8C5-7904-1220C7E8167B}"/>
              </a:ext>
            </a:extLst>
          </p:cNvPr>
          <p:cNvCxnSpPr>
            <a:cxnSpLocks/>
          </p:cNvCxnSpPr>
          <p:nvPr/>
        </p:nvCxnSpPr>
        <p:spPr>
          <a:xfrm flipH="1">
            <a:off x="2826226" y="2256849"/>
            <a:ext cx="1670844" cy="2932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198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ACC5-C5D0-B036-E84D-30468F424F7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BACC667-C3A8-F0D7-6033-FD1630EC09E0}"/>
              </a:ext>
            </a:extLst>
          </p:cNvPr>
          <p:cNvPicPr>
            <a:picLocks noChangeAspect="1"/>
          </p:cNvPicPr>
          <p:nvPr/>
        </p:nvPicPr>
        <p:blipFill>
          <a:blip r:embed="rId2"/>
          <a:stretch>
            <a:fillRect/>
          </a:stretch>
        </p:blipFill>
        <p:spPr>
          <a:xfrm>
            <a:off x="0" y="2223537"/>
            <a:ext cx="12192000" cy="2410925"/>
          </a:xfrm>
          <a:prstGeom prst="rect">
            <a:avLst/>
          </a:prstGeom>
          <a:ln>
            <a:solidFill>
              <a:schemeClr val="tx1"/>
            </a:solidFill>
          </a:ln>
        </p:spPr>
      </p:pic>
      <p:sp>
        <p:nvSpPr>
          <p:cNvPr id="10" name="Title 9">
            <a:extLst>
              <a:ext uri="{FF2B5EF4-FFF2-40B4-BE49-F238E27FC236}">
                <a16:creationId xmlns:a16="http://schemas.microsoft.com/office/drawing/2014/main" id="{064754FB-7CE2-6F65-849F-CB9396C27E0A}"/>
              </a:ext>
            </a:extLst>
          </p:cNvPr>
          <p:cNvSpPr>
            <a:spLocks noGrp="1"/>
          </p:cNvSpPr>
          <p:nvPr>
            <p:ph type="title"/>
          </p:nvPr>
        </p:nvSpPr>
        <p:spPr/>
        <p:txBody>
          <a:bodyPr/>
          <a:lstStyle/>
          <a:p>
            <a:r>
              <a:rPr lang="en-US" dirty="0"/>
              <a:t>Adding a field or section to a BIBFRAME record</a:t>
            </a:r>
            <a:endParaRPr lang="en-NL" dirty="0"/>
          </a:p>
        </p:txBody>
      </p:sp>
      <p:sp>
        <p:nvSpPr>
          <p:cNvPr id="9" name="Slide Number Placeholder 5">
            <a:extLst>
              <a:ext uri="{FF2B5EF4-FFF2-40B4-BE49-F238E27FC236}">
                <a16:creationId xmlns:a16="http://schemas.microsoft.com/office/drawing/2014/main" id="{275B021F-B3AF-5652-CADA-237F1F0E8AB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dirty="0"/>
          </a:p>
        </p:txBody>
      </p:sp>
      <p:sp>
        <p:nvSpPr>
          <p:cNvPr id="3" name="Content Placeholder 2">
            <a:extLst>
              <a:ext uri="{FF2B5EF4-FFF2-40B4-BE49-F238E27FC236}">
                <a16:creationId xmlns:a16="http://schemas.microsoft.com/office/drawing/2014/main" id="{A0B3B1D6-AD54-18F4-863C-0015FF3A5C30}"/>
              </a:ext>
            </a:extLst>
          </p:cNvPr>
          <p:cNvSpPr>
            <a:spLocks noGrp="1" noChangeArrowheads="1"/>
          </p:cNvSpPr>
          <p:nvPr>
            <p:ph sz="quarter" idx="13"/>
          </p:nvPr>
        </p:nvSpPr>
        <p:spPr bwMode="auto">
          <a:xfrm>
            <a:off x="387298" y="1001512"/>
            <a:ext cx="11417404" cy="847608"/>
          </a:xfrm>
          <a:prstGeom prst="rect">
            <a:avLst/>
          </a:prstGeom>
        </p:spPr>
        <p:txBody>
          <a:bodyPr/>
          <a:lstStyle/>
          <a:p>
            <a:r>
              <a:rPr lang="en-US" sz="2000" dirty="0"/>
              <a:t>Here is a close-up of where the cataloger can click either “Add Field” or “Add Section”</a:t>
            </a:r>
          </a:p>
        </p:txBody>
      </p:sp>
      <p:sp>
        <p:nvSpPr>
          <p:cNvPr id="5" name="Rectangle 4">
            <a:extLst>
              <a:ext uri="{FF2B5EF4-FFF2-40B4-BE49-F238E27FC236}">
                <a16:creationId xmlns:a16="http://schemas.microsoft.com/office/drawing/2014/main" id="{0631145C-A933-6AE1-AC06-CC012F7D5B84}"/>
              </a:ext>
            </a:extLst>
          </p:cNvPr>
          <p:cNvSpPr/>
          <p:nvPr/>
        </p:nvSpPr>
        <p:spPr>
          <a:xfrm>
            <a:off x="1689100" y="4367856"/>
            <a:ext cx="782320" cy="2282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10FE96F-CFE0-9D32-796D-9E27815A2093}"/>
              </a:ext>
            </a:extLst>
          </p:cNvPr>
          <p:cNvSpPr/>
          <p:nvPr/>
        </p:nvSpPr>
        <p:spPr>
          <a:xfrm>
            <a:off x="2509520" y="4383568"/>
            <a:ext cx="782320" cy="22822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87166984-49E7-6A31-34AF-2DBD6D2A5843}"/>
              </a:ext>
            </a:extLst>
          </p:cNvPr>
          <p:cNvCxnSpPr>
            <a:cxnSpLocks/>
          </p:cNvCxnSpPr>
          <p:nvPr/>
        </p:nvCxnSpPr>
        <p:spPr>
          <a:xfrm flipH="1" flipV="1">
            <a:off x="2954020" y="4700879"/>
            <a:ext cx="45720" cy="6026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F99A2A-83DA-56C8-B281-38F2B71EA464}"/>
              </a:ext>
            </a:extLst>
          </p:cNvPr>
          <p:cNvCxnSpPr>
            <a:cxnSpLocks/>
          </p:cNvCxnSpPr>
          <p:nvPr/>
        </p:nvCxnSpPr>
        <p:spPr>
          <a:xfrm flipH="1" flipV="1">
            <a:off x="2265680" y="4648656"/>
            <a:ext cx="45720" cy="612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492F6F7-2175-A709-5EB5-6D11DC49014D}"/>
              </a:ext>
            </a:extLst>
          </p:cNvPr>
          <p:cNvCxnSpPr>
            <a:cxnSpLocks/>
          </p:cNvCxnSpPr>
          <p:nvPr/>
        </p:nvCxnSpPr>
        <p:spPr>
          <a:xfrm flipH="1">
            <a:off x="2471420" y="2390259"/>
            <a:ext cx="7556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C9088F-4010-2D59-E14A-FE876101BC75}"/>
              </a:ext>
            </a:extLst>
          </p:cNvPr>
          <p:cNvCxnSpPr>
            <a:cxnSpLocks/>
          </p:cNvCxnSpPr>
          <p:nvPr/>
        </p:nvCxnSpPr>
        <p:spPr>
          <a:xfrm flipH="1">
            <a:off x="2471420" y="2794000"/>
            <a:ext cx="1369060" cy="11323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CC48E8-44D3-B276-417E-4DA785A7472F}"/>
              </a:ext>
            </a:extLst>
          </p:cNvPr>
          <p:cNvSpPr txBox="1"/>
          <p:nvPr/>
        </p:nvSpPr>
        <p:spPr>
          <a:xfrm>
            <a:off x="2075180" y="5303520"/>
            <a:ext cx="3238500" cy="600419"/>
          </a:xfrm>
          <a:prstGeom prst="rect">
            <a:avLst/>
          </a:prstGeom>
          <a:solidFill>
            <a:srgbClr val="FFFF00"/>
          </a:solidFill>
          <a:ln>
            <a:solidFill>
              <a:schemeClr val="tx1"/>
            </a:solidFill>
          </a:ln>
        </p:spPr>
        <p:txBody>
          <a:bodyPr wrap="square" rtlCol="0">
            <a:noAutofit/>
          </a:bodyPr>
          <a:lstStyle/>
          <a:p>
            <a:pPr algn="l"/>
            <a:r>
              <a:rPr lang="en-US" sz="1400" dirty="0"/>
              <a:t>These buttons will add a new field or a new section to the draft record</a:t>
            </a:r>
          </a:p>
        </p:txBody>
      </p:sp>
      <p:sp>
        <p:nvSpPr>
          <p:cNvPr id="24" name="TextBox 23">
            <a:extLst>
              <a:ext uri="{FF2B5EF4-FFF2-40B4-BE49-F238E27FC236}">
                <a16:creationId xmlns:a16="http://schemas.microsoft.com/office/drawing/2014/main" id="{414E0CF2-95EF-3469-B3F6-9F9AC5EBD46A}"/>
              </a:ext>
            </a:extLst>
          </p:cNvPr>
          <p:cNvSpPr txBox="1"/>
          <p:nvPr/>
        </p:nvSpPr>
        <p:spPr>
          <a:xfrm>
            <a:off x="3227070" y="2042160"/>
            <a:ext cx="2564130" cy="751840"/>
          </a:xfrm>
          <a:prstGeom prst="rect">
            <a:avLst/>
          </a:prstGeom>
          <a:solidFill>
            <a:srgbClr val="FFFF00"/>
          </a:solidFill>
          <a:ln>
            <a:solidFill>
              <a:schemeClr val="tx1"/>
            </a:solidFill>
          </a:ln>
        </p:spPr>
        <p:txBody>
          <a:bodyPr wrap="square" rtlCol="0">
            <a:noAutofit/>
          </a:bodyPr>
          <a:lstStyle/>
          <a:p>
            <a:pPr algn="l"/>
            <a:r>
              <a:rPr lang="en-US" sz="1400" dirty="0"/>
              <a:t>These buttons are parts of specific sections and will add a field to an existing section</a:t>
            </a:r>
          </a:p>
        </p:txBody>
      </p:sp>
    </p:spTree>
    <p:extLst>
      <p:ext uri="{BB962C8B-B14F-4D97-AF65-F5344CB8AC3E}">
        <p14:creationId xmlns:p14="http://schemas.microsoft.com/office/powerpoint/2010/main" val="76618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801F7-F000-287B-2C7B-2CBD7F7AC02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2170CF-C664-BABC-606B-2199D67376B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B3F9EA00-6D55-9F03-BF3A-8155F8F71081}"/>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43</a:t>
            </a:fld>
            <a:endParaRPr lang="en-GB" dirty="0"/>
          </a:p>
        </p:txBody>
      </p:sp>
      <p:sp>
        <p:nvSpPr>
          <p:cNvPr id="3" name="Text Placeholder 2">
            <a:extLst>
              <a:ext uri="{FF2B5EF4-FFF2-40B4-BE49-F238E27FC236}">
                <a16:creationId xmlns:a16="http://schemas.microsoft.com/office/drawing/2014/main" id="{D360F999-E1B6-2EAE-B4FD-971AD0AE30E2}"/>
              </a:ext>
            </a:extLst>
          </p:cNvPr>
          <p:cNvSpPr>
            <a:spLocks noGrp="1"/>
          </p:cNvSpPr>
          <p:nvPr>
            <p:ph type="body" sz="quarter" idx="16"/>
          </p:nvPr>
        </p:nvSpPr>
        <p:spPr>
          <a:xfrm>
            <a:off x="0" y="2523829"/>
            <a:ext cx="12192000" cy="1030130"/>
          </a:xfrm>
        </p:spPr>
        <p:txBody>
          <a:bodyPr/>
          <a:lstStyle/>
          <a:p>
            <a:r>
              <a:rPr lang="en-US" dirty="0"/>
              <a:t>Adding a field to a BIBFRAME record - two live examples</a:t>
            </a:r>
          </a:p>
        </p:txBody>
      </p:sp>
    </p:spTree>
    <p:extLst>
      <p:ext uri="{BB962C8B-B14F-4D97-AF65-F5344CB8AC3E}">
        <p14:creationId xmlns:p14="http://schemas.microsoft.com/office/powerpoint/2010/main" val="1880866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C643-BFD3-7F88-F52C-95E1A95E35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DEEB4A-0BA4-0484-4E00-D35CFE48F60B}"/>
              </a:ext>
            </a:extLst>
          </p:cNvPr>
          <p:cNvPicPr>
            <a:picLocks noChangeAspect="1"/>
          </p:cNvPicPr>
          <p:nvPr/>
        </p:nvPicPr>
        <p:blipFill>
          <a:blip r:embed="rId2"/>
          <a:stretch>
            <a:fillRect/>
          </a:stretch>
        </p:blipFill>
        <p:spPr>
          <a:xfrm>
            <a:off x="294008" y="2887934"/>
            <a:ext cx="11564964" cy="2991267"/>
          </a:xfrm>
          <a:prstGeom prst="rect">
            <a:avLst/>
          </a:prstGeom>
          <a:ln>
            <a:solidFill>
              <a:schemeClr val="tx1"/>
            </a:solidFill>
          </a:ln>
        </p:spPr>
      </p:pic>
      <p:sp>
        <p:nvSpPr>
          <p:cNvPr id="10" name="Title 9">
            <a:extLst>
              <a:ext uri="{FF2B5EF4-FFF2-40B4-BE49-F238E27FC236}">
                <a16:creationId xmlns:a16="http://schemas.microsoft.com/office/drawing/2014/main" id="{B9EFAB38-A5F5-3FAD-5D06-63E50341114A}"/>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EC0380E4-5FF8-E6C0-431B-85B45A82F49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dirty="0"/>
          </a:p>
        </p:txBody>
      </p:sp>
      <p:sp>
        <p:nvSpPr>
          <p:cNvPr id="3" name="Content Placeholder 2">
            <a:extLst>
              <a:ext uri="{FF2B5EF4-FFF2-40B4-BE49-F238E27FC236}">
                <a16:creationId xmlns:a16="http://schemas.microsoft.com/office/drawing/2014/main" id="{B453272F-0FA4-3542-5B1E-BB7D6B328A2F}"/>
              </a:ext>
            </a:extLst>
          </p:cNvPr>
          <p:cNvSpPr>
            <a:spLocks noGrp="1" noChangeArrowheads="1"/>
          </p:cNvSpPr>
          <p:nvPr>
            <p:ph sz="quarter" idx="13"/>
          </p:nvPr>
        </p:nvSpPr>
        <p:spPr bwMode="auto">
          <a:xfrm>
            <a:off x="387298" y="1001512"/>
            <a:ext cx="11417404" cy="1665948"/>
          </a:xfrm>
          <a:prstGeom prst="rect">
            <a:avLst/>
          </a:prstGeom>
        </p:spPr>
        <p:txBody>
          <a:bodyPr/>
          <a:lstStyle/>
          <a:p>
            <a:r>
              <a:rPr lang="en-US" sz="2000" dirty="0"/>
              <a:t>The cataloger will now add field “Identifier – LCCN” (with value “2018377395”) to BIBFRAME Instance title “Feminists don't wear pink and other lies”.</a:t>
            </a:r>
          </a:p>
          <a:p>
            <a:r>
              <a:rPr lang="en-US" sz="2000" dirty="0"/>
              <a:t>This field will be added “on its own”.</a:t>
            </a:r>
          </a:p>
          <a:p>
            <a:r>
              <a:rPr lang="en-US" sz="2000" dirty="0"/>
              <a:t>The cataloger will scroll to the bottom of the editing draft and click “Add Field”</a:t>
            </a:r>
          </a:p>
        </p:txBody>
      </p:sp>
      <p:sp>
        <p:nvSpPr>
          <p:cNvPr id="6" name="Rectangle 5">
            <a:extLst>
              <a:ext uri="{FF2B5EF4-FFF2-40B4-BE49-F238E27FC236}">
                <a16:creationId xmlns:a16="http://schemas.microsoft.com/office/drawing/2014/main" id="{213AF489-6F41-377B-6C2C-1C937E953833}"/>
              </a:ext>
            </a:extLst>
          </p:cNvPr>
          <p:cNvSpPr/>
          <p:nvPr/>
        </p:nvSpPr>
        <p:spPr>
          <a:xfrm>
            <a:off x="1574800" y="5531648"/>
            <a:ext cx="985520" cy="3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523CB4AF-0FEE-570B-6974-1B69604F12B8}"/>
              </a:ext>
            </a:extLst>
          </p:cNvPr>
          <p:cNvCxnSpPr>
            <a:cxnSpLocks/>
          </p:cNvCxnSpPr>
          <p:nvPr/>
        </p:nvCxnSpPr>
        <p:spPr>
          <a:xfrm flipH="1">
            <a:off x="2397760" y="4876800"/>
            <a:ext cx="327660" cy="568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9C98A71-DC98-B1BD-E279-7F7A9A159485}"/>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one</a:t>
            </a:r>
          </a:p>
        </p:txBody>
      </p:sp>
    </p:spTree>
    <p:extLst>
      <p:ext uri="{BB962C8B-B14F-4D97-AF65-F5344CB8AC3E}">
        <p14:creationId xmlns:p14="http://schemas.microsoft.com/office/powerpoint/2010/main" val="2455539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D3060-215B-8D26-35EC-18BA744430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52986C-C352-0E89-095B-4C6C78FC821B}"/>
              </a:ext>
            </a:extLst>
          </p:cNvPr>
          <p:cNvPicPr>
            <a:picLocks noChangeAspect="1"/>
          </p:cNvPicPr>
          <p:nvPr/>
        </p:nvPicPr>
        <p:blipFill>
          <a:blip r:embed="rId2"/>
          <a:stretch>
            <a:fillRect/>
          </a:stretch>
        </p:blipFill>
        <p:spPr>
          <a:xfrm>
            <a:off x="265886" y="3176161"/>
            <a:ext cx="11660227" cy="1562318"/>
          </a:xfrm>
          <a:prstGeom prst="rect">
            <a:avLst/>
          </a:prstGeom>
          <a:ln>
            <a:solidFill>
              <a:schemeClr val="tx1"/>
            </a:solidFill>
          </a:ln>
        </p:spPr>
      </p:pic>
      <p:sp>
        <p:nvSpPr>
          <p:cNvPr id="10" name="Title 9">
            <a:extLst>
              <a:ext uri="{FF2B5EF4-FFF2-40B4-BE49-F238E27FC236}">
                <a16:creationId xmlns:a16="http://schemas.microsoft.com/office/drawing/2014/main" id="{75614283-92D6-54C5-EF77-1BA358783766}"/>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B0224F50-C41C-9E68-AC45-C96C05092FF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dirty="0"/>
          </a:p>
        </p:txBody>
      </p:sp>
      <p:sp>
        <p:nvSpPr>
          <p:cNvPr id="3" name="Content Placeholder 2">
            <a:extLst>
              <a:ext uri="{FF2B5EF4-FFF2-40B4-BE49-F238E27FC236}">
                <a16:creationId xmlns:a16="http://schemas.microsoft.com/office/drawing/2014/main" id="{450012D3-DF3A-8677-09E5-F5DF5D7CA3E6}"/>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After clicking “Add Field” the cataloger will </a:t>
            </a:r>
          </a:p>
          <a:p>
            <a:pPr lvl="1"/>
            <a:r>
              <a:rPr lang="en-US" sz="2000" dirty="0"/>
              <a:t>Choose the relevant Property (which in this case is “Identifier”) </a:t>
            </a:r>
          </a:p>
          <a:p>
            <a:pPr lvl="1"/>
            <a:r>
              <a:rPr lang="en-US" sz="2000" dirty="0"/>
              <a:t>If relevant choose the relevant Class (which in this case is “LCCN”) </a:t>
            </a:r>
          </a:p>
          <a:p>
            <a:pPr lvl="1"/>
            <a:r>
              <a:rPr lang="en-US" sz="2000" dirty="0"/>
              <a:t>Click “Add”</a:t>
            </a:r>
          </a:p>
        </p:txBody>
      </p:sp>
      <p:sp>
        <p:nvSpPr>
          <p:cNvPr id="6" name="Rectangle 5">
            <a:extLst>
              <a:ext uri="{FF2B5EF4-FFF2-40B4-BE49-F238E27FC236}">
                <a16:creationId xmlns:a16="http://schemas.microsoft.com/office/drawing/2014/main" id="{E4C7AC35-4A59-40A4-236F-73FB7D17F68D}"/>
              </a:ext>
            </a:extLst>
          </p:cNvPr>
          <p:cNvSpPr/>
          <p:nvPr/>
        </p:nvSpPr>
        <p:spPr>
          <a:xfrm>
            <a:off x="365688" y="3388360"/>
            <a:ext cx="1137992" cy="6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9271792A-2412-5DC3-5712-8C1ED8EC3423}"/>
              </a:ext>
            </a:extLst>
          </p:cNvPr>
          <p:cNvSpPr/>
          <p:nvPr/>
        </p:nvSpPr>
        <p:spPr>
          <a:xfrm>
            <a:off x="6187368" y="3377957"/>
            <a:ext cx="1137992" cy="6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FD9C6286-75AF-A7B1-D019-BC03A987E504}"/>
              </a:ext>
            </a:extLst>
          </p:cNvPr>
          <p:cNvSpPr/>
          <p:nvPr/>
        </p:nvSpPr>
        <p:spPr>
          <a:xfrm>
            <a:off x="387298" y="4182800"/>
            <a:ext cx="516942" cy="419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F938C900-9638-E90C-38AB-40C100450CA9}"/>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one</a:t>
            </a:r>
          </a:p>
        </p:txBody>
      </p:sp>
    </p:spTree>
    <p:extLst>
      <p:ext uri="{BB962C8B-B14F-4D97-AF65-F5344CB8AC3E}">
        <p14:creationId xmlns:p14="http://schemas.microsoft.com/office/powerpoint/2010/main" val="3344767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44136-959D-1C9A-2056-5015678737B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DAF03F9-4B52-B3E7-64EC-255DAB1ECD3C}"/>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654AB8B6-7CA2-1AFE-F373-C566CA43CDE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dirty="0"/>
          </a:p>
        </p:txBody>
      </p:sp>
      <p:sp>
        <p:nvSpPr>
          <p:cNvPr id="3" name="Content Placeholder 2">
            <a:extLst>
              <a:ext uri="{FF2B5EF4-FFF2-40B4-BE49-F238E27FC236}">
                <a16:creationId xmlns:a16="http://schemas.microsoft.com/office/drawing/2014/main" id="{22C6726A-4CBD-C4A4-684A-FDFA707C9E69}"/>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field is added with a blank value</a:t>
            </a:r>
          </a:p>
        </p:txBody>
      </p:sp>
      <p:pic>
        <p:nvPicPr>
          <p:cNvPr id="4" name="Picture 3">
            <a:extLst>
              <a:ext uri="{FF2B5EF4-FFF2-40B4-BE49-F238E27FC236}">
                <a16:creationId xmlns:a16="http://schemas.microsoft.com/office/drawing/2014/main" id="{1CD89C68-FC4D-C472-F61C-E908C80AD4E7}"/>
              </a:ext>
            </a:extLst>
          </p:cNvPr>
          <p:cNvPicPr>
            <a:picLocks noChangeAspect="1"/>
          </p:cNvPicPr>
          <p:nvPr/>
        </p:nvPicPr>
        <p:blipFill>
          <a:blip r:embed="rId2"/>
          <a:stretch>
            <a:fillRect/>
          </a:stretch>
        </p:blipFill>
        <p:spPr>
          <a:xfrm>
            <a:off x="294465" y="2504946"/>
            <a:ext cx="11603069" cy="1848108"/>
          </a:xfrm>
          <a:prstGeom prst="rect">
            <a:avLst/>
          </a:prstGeom>
          <a:ln>
            <a:solidFill>
              <a:schemeClr val="tx1"/>
            </a:solidFill>
          </a:ln>
        </p:spPr>
      </p:pic>
      <p:sp>
        <p:nvSpPr>
          <p:cNvPr id="8" name="TextBox 7">
            <a:extLst>
              <a:ext uri="{FF2B5EF4-FFF2-40B4-BE49-F238E27FC236}">
                <a16:creationId xmlns:a16="http://schemas.microsoft.com/office/drawing/2014/main" id="{250768F2-F31C-76AF-62DD-4EF9FF38E5EA}"/>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one</a:t>
            </a:r>
          </a:p>
        </p:txBody>
      </p:sp>
    </p:spTree>
    <p:extLst>
      <p:ext uri="{BB962C8B-B14F-4D97-AF65-F5344CB8AC3E}">
        <p14:creationId xmlns:p14="http://schemas.microsoft.com/office/powerpoint/2010/main" val="631561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E6AA-28AA-4000-101B-61553EABC66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A27223F-BD1E-BD61-17BA-53A38D1CE40E}"/>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CC4B07F8-8BA1-F73A-C492-FFB116349E2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dirty="0"/>
          </a:p>
        </p:txBody>
      </p:sp>
      <p:sp>
        <p:nvSpPr>
          <p:cNvPr id="3" name="Content Placeholder 2">
            <a:extLst>
              <a:ext uri="{FF2B5EF4-FFF2-40B4-BE49-F238E27FC236}">
                <a16:creationId xmlns:a16="http://schemas.microsoft.com/office/drawing/2014/main" id="{5A8414C3-E34B-A95F-0CE4-AA7BB146E22A}"/>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adds a value to the field and saves the record or draft</a:t>
            </a:r>
          </a:p>
        </p:txBody>
      </p:sp>
      <p:pic>
        <p:nvPicPr>
          <p:cNvPr id="5" name="Picture 4">
            <a:extLst>
              <a:ext uri="{FF2B5EF4-FFF2-40B4-BE49-F238E27FC236}">
                <a16:creationId xmlns:a16="http://schemas.microsoft.com/office/drawing/2014/main" id="{11305783-57C2-D78E-905B-7E10C1F5C6C1}"/>
              </a:ext>
            </a:extLst>
          </p:cNvPr>
          <p:cNvPicPr>
            <a:picLocks noChangeAspect="1"/>
          </p:cNvPicPr>
          <p:nvPr/>
        </p:nvPicPr>
        <p:blipFill>
          <a:blip r:embed="rId2"/>
          <a:stretch>
            <a:fillRect/>
          </a:stretch>
        </p:blipFill>
        <p:spPr>
          <a:xfrm>
            <a:off x="938480" y="1603563"/>
            <a:ext cx="10632812" cy="4744790"/>
          </a:xfrm>
          <a:prstGeom prst="rect">
            <a:avLst/>
          </a:prstGeom>
          <a:ln>
            <a:solidFill>
              <a:schemeClr val="tx1"/>
            </a:solidFill>
          </a:ln>
        </p:spPr>
      </p:pic>
      <p:sp>
        <p:nvSpPr>
          <p:cNvPr id="6" name="Rectangle 5">
            <a:extLst>
              <a:ext uri="{FF2B5EF4-FFF2-40B4-BE49-F238E27FC236}">
                <a16:creationId xmlns:a16="http://schemas.microsoft.com/office/drawing/2014/main" id="{2A6E2C45-69BF-EE92-B662-227EB836C24B}"/>
              </a:ext>
            </a:extLst>
          </p:cNvPr>
          <p:cNvSpPr/>
          <p:nvPr/>
        </p:nvSpPr>
        <p:spPr>
          <a:xfrm>
            <a:off x="2550160" y="5537200"/>
            <a:ext cx="1056640" cy="548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A97A5A20-7812-6EE4-602A-441AD6D766BD}"/>
              </a:ext>
            </a:extLst>
          </p:cNvPr>
          <p:cNvSpPr/>
          <p:nvPr/>
        </p:nvSpPr>
        <p:spPr>
          <a:xfrm>
            <a:off x="3108960" y="1603563"/>
            <a:ext cx="65024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40635D15-DF82-3D8E-1C60-B19E082520B9}"/>
              </a:ext>
            </a:extLst>
          </p:cNvPr>
          <p:cNvSpPr/>
          <p:nvPr/>
        </p:nvSpPr>
        <p:spPr>
          <a:xfrm>
            <a:off x="3799840" y="1603563"/>
            <a:ext cx="81280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758A824B-829E-B4BD-3343-5C8A23D10B31}"/>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one</a:t>
            </a:r>
          </a:p>
        </p:txBody>
      </p:sp>
    </p:spTree>
    <p:extLst>
      <p:ext uri="{BB962C8B-B14F-4D97-AF65-F5344CB8AC3E}">
        <p14:creationId xmlns:p14="http://schemas.microsoft.com/office/powerpoint/2010/main" val="4135835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9BF8-DC70-0BEC-3C01-19EAC653F5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BDAC2D-A744-E4FA-856F-91115866001A}"/>
              </a:ext>
            </a:extLst>
          </p:cNvPr>
          <p:cNvPicPr>
            <a:picLocks noChangeAspect="1"/>
          </p:cNvPicPr>
          <p:nvPr/>
        </p:nvPicPr>
        <p:blipFill>
          <a:blip r:embed="rId2"/>
          <a:stretch>
            <a:fillRect/>
          </a:stretch>
        </p:blipFill>
        <p:spPr>
          <a:xfrm>
            <a:off x="853440" y="1603563"/>
            <a:ext cx="10485120" cy="4508380"/>
          </a:xfrm>
          <a:prstGeom prst="rect">
            <a:avLst/>
          </a:prstGeom>
          <a:ln>
            <a:solidFill>
              <a:schemeClr val="tx1"/>
            </a:solidFill>
          </a:ln>
        </p:spPr>
      </p:pic>
      <p:sp>
        <p:nvSpPr>
          <p:cNvPr id="10" name="Title 9">
            <a:extLst>
              <a:ext uri="{FF2B5EF4-FFF2-40B4-BE49-F238E27FC236}">
                <a16:creationId xmlns:a16="http://schemas.microsoft.com/office/drawing/2014/main" id="{17E0A9EB-D72C-D30E-35E1-6EF4D3D675E5}"/>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B5C1C04E-4DC2-7A84-FC90-B87F525BD05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dirty="0"/>
          </a:p>
        </p:txBody>
      </p:sp>
      <p:sp>
        <p:nvSpPr>
          <p:cNvPr id="3" name="Content Placeholder 2">
            <a:extLst>
              <a:ext uri="{FF2B5EF4-FFF2-40B4-BE49-F238E27FC236}">
                <a16:creationId xmlns:a16="http://schemas.microsoft.com/office/drawing/2014/main" id="{0132F7B1-971F-1317-9A47-05405D8EC373}"/>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field is added and put into its own section in the corresponding location in the record</a:t>
            </a:r>
          </a:p>
        </p:txBody>
      </p:sp>
      <p:sp>
        <p:nvSpPr>
          <p:cNvPr id="6" name="Rectangle 5">
            <a:extLst>
              <a:ext uri="{FF2B5EF4-FFF2-40B4-BE49-F238E27FC236}">
                <a16:creationId xmlns:a16="http://schemas.microsoft.com/office/drawing/2014/main" id="{50FEE9C4-3C2E-4303-D115-9A7099741876}"/>
              </a:ext>
            </a:extLst>
          </p:cNvPr>
          <p:cNvSpPr/>
          <p:nvPr/>
        </p:nvSpPr>
        <p:spPr>
          <a:xfrm>
            <a:off x="873760" y="2438400"/>
            <a:ext cx="102616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2ABCAA28-2116-3538-52D9-E4C70D5F3BCE}"/>
              </a:ext>
            </a:extLst>
          </p:cNvPr>
          <p:cNvSpPr/>
          <p:nvPr/>
        </p:nvSpPr>
        <p:spPr>
          <a:xfrm>
            <a:off x="2366062" y="2702560"/>
            <a:ext cx="8860738" cy="1168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F97A5B5A-E42F-E484-3743-DC2B26FFE716}"/>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one</a:t>
            </a:r>
          </a:p>
        </p:txBody>
      </p:sp>
    </p:spTree>
    <p:extLst>
      <p:ext uri="{BB962C8B-B14F-4D97-AF65-F5344CB8AC3E}">
        <p14:creationId xmlns:p14="http://schemas.microsoft.com/office/powerpoint/2010/main" val="1556440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FA3F-B6DB-D91A-AE53-B77EE7E094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FC0896-CBA1-DBD4-FD9A-26A18D808BFB}"/>
              </a:ext>
            </a:extLst>
          </p:cNvPr>
          <p:cNvPicPr>
            <a:picLocks noChangeAspect="1"/>
          </p:cNvPicPr>
          <p:nvPr/>
        </p:nvPicPr>
        <p:blipFill>
          <a:blip r:embed="rId2"/>
          <a:stretch>
            <a:fillRect/>
          </a:stretch>
        </p:blipFill>
        <p:spPr>
          <a:xfrm>
            <a:off x="294008" y="2887934"/>
            <a:ext cx="11564964" cy="2991267"/>
          </a:xfrm>
          <a:prstGeom prst="rect">
            <a:avLst/>
          </a:prstGeom>
          <a:ln>
            <a:solidFill>
              <a:schemeClr val="tx1"/>
            </a:solidFill>
          </a:ln>
        </p:spPr>
      </p:pic>
      <p:sp>
        <p:nvSpPr>
          <p:cNvPr id="10" name="Title 9">
            <a:extLst>
              <a:ext uri="{FF2B5EF4-FFF2-40B4-BE49-F238E27FC236}">
                <a16:creationId xmlns:a16="http://schemas.microsoft.com/office/drawing/2014/main" id="{04B1D97B-33ED-6ECC-DC56-D959FAC7226A}"/>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F28D7A21-7842-6AC6-18F5-5496317357B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49</a:t>
            </a:fld>
            <a:endParaRPr lang="en-GB" dirty="0"/>
          </a:p>
        </p:txBody>
      </p:sp>
      <p:sp>
        <p:nvSpPr>
          <p:cNvPr id="3" name="Content Placeholder 2">
            <a:extLst>
              <a:ext uri="{FF2B5EF4-FFF2-40B4-BE49-F238E27FC236}">
                <a16:creationId xmlns:a16="http://schemas.microsoft.com/office/drawing/2014/main" id="{5E9E3C99-BD3A-490A-8302-F537938AD652}"/>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will now add field “Language information” (with value “English”) to BIBFRAME Instance title “Feminists don't wear pink and other lies”.</a:t>
            </a:r>
          </a:p>
          <a:p>
            <a:r>
              <a:rPr lang="en-US" sz="2000" dirty="0"/>
              <a:t>This field will be added “on its own”.</a:t>
            </a:r>
          </a:p>
          <a:p>
            <a:r>
              <a:rPr lang="en-US" sz="2000" dirty="0"/>
              <a:t>The cataloger will scroll to the bottom of the editing draft and click “Add Field”</a:t>
            </a:r>
          </a:p>
        </p:txBody>
      </p:sp>
      <p:sp>
        <p:nvSpPr>
          <p:cNvPr id="6" name="Rectangle 5">
            <a:extLst>
              <a:ext uri="{FF2B5EF4-FFF2-40B4-BE49-F238E27FC236}">
                <a16:creationId xmlns:a16="http://schemas.microsoft.com/office/drawing/2014/main" id="{48FA7E09-EA5D-6392-449E-8C7143389E0B}"/>
              </a:ext>
            </a:extLst>
          </p:cNvPr>
          <p:cNvSpPr/>
          <p:nvPr/>
        </p:nvSpPr>
        <p:spPr>
          <a:xfrm>
            <a:off x="1574800" y="5531648"/>
            <a:ext cx="985520" cy="3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C3B0E914-F232-0098-F749-FC3A76910F43}"/>
              </a:ext>
            </a:extLst>
          </p:cNvPr>
          <p:cNvCxnSpPr>
            <a:cxnSpLocks/>
          </p:cNvCxnSpPr>
          <p:nvPr/>
        </p:nvCxnSpPr>
        <p:spPr>
          <a:xfrm flipH="1">
            <a:off x="2397760" y="4876800"/>
            <a:ext cx="327660" cy="568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39C4D0-778A-B97D-781F-C3E0DEB51EB2}"/>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two</a:t>
            </a:r>
          </a:p>
        </p:txBody>
      </p:sp>
    </p:spTree>
    <p:extLst>
      <p:ext uri="{BB962C8B-B14F-4D97-AF65-F5344CB8AC3E}">
        <p14:creationId xmlns:p14="http://schemas.microsoft.com/office/powerpoint/2010/main" val="364832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BAB34C-A34C-4D9D-2558-97A732A9BCB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75D5E5E-0D0B-1B59-59D6-9F9B6060D412}"/>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D127CE22-833F-0D21-E48C-C10BE861CA3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80A44AE9-1BE3-7BA2-EDB5-D75CCA8AFB34}"/>
              </a:ext>
            </a:extLst>
          </p:cNvPr>
          <p:cNvSpPr>
            <a:spLocks noGrp="1"/>
          </p:cNvSpPr>
          <p:nvPr>
            <p:ph sz="quarter" idx="13"/>
          </p:nvPr>
        </p:nvSpPr>
        <p:spPr>
          <a:xfrm>
            <a:off x="370663" y="1131352"/>
            <a:ext cx="11335783" cy="5055334"/>
          </a:xfrm>
        </p:spPr>
        <p:txBody>
          <a:bodyPr/>
          <a:lstStyle/>
          <a:p>
            <a:r>
              <a:rPr lang="en-US" sz="2000" dirty="0"/>
              <a:t>In addition to this presentation, it is recommended to also see the following on the Ex Libris Knowledge Center: </a:t>
            </a:r>
          </a:p>
          <a:p>
            <a:pPr marL="180000" lvl="1" indent="0">
              <a:buNone/>
            </a:pPr>
            <a:r>
              <a:rPr lang="en-US" sz="2000" dirty="0"/>
              <a:t>- Parent / Index Page </a:t>
            </a:r>
            <a:r>
              <a:rPr lang="en-US" sz="2000" dirty="0">
                <a:hlinkClick r:id="rId2"/>
              </a:rPr>
              <a:t>Navigating the New Linked Open Data Editor for BIBFRAME</a:t>
            </a:r>
            <a:endParaRPr lang="en-US" sz="2000" dirty="0"/>
          </a:p>
          <a:p>
            <a:pPr lvl="1"/>
            <a:r>
              <a:rPr lang="en-US" sz="2000" dirty="0">
                <a:hlinkClick r:id="rId3"/>
              </a:rPr>
              <a:t>Background Information on the BIBFRAME Ontology Structure</a:t>
            </a:r>
            <a:endParaRPr lang="en-US" sz="2000" dirty="0"/>
          </a:p>
          <a:p>
            <a:pPr lvl="1"/>
            <a:r>
              <a:rPr lang="en-US" sz="2000" dirty="0">
                <a:hlinkClick r:id="rId4"/>
              </a:rPr>
              <a:t>How Alma Uses the BIBFRAME and BFLC Ontologies to Create Records</a:t>
            </a:r>
            <a:endParaRPr lang="en-US" sz="2000" dirty="0"/>
          </a:p>
          <a:p>
            <a:pPr lvl="1"/>
            <a:r>
              <a:rPr lang="en-US" sz="2000" dirty="0">
                <a:hlinkClick r:id="rId5"/>
              </a:rPr>
              <a:t>The New LOD Editor: High-Level Explanation and Workflows</a:t>
            </a:r>
            <a:endParaRPr lang="en-US" sz="2000" dirty="0"/>
          </a:p>
          <a:p>
            <a:pPr lvl="1"/>
            <a:r>
              <a:rPr lang="en-US" sz="2000" dirty="0">
                <a:hlinkClick r:id="rId6"/>
              </a:rPr>
              <a:t>Creating and Editing BIBFRAME Records and Templates</a:t>
            </a:r>
            <a:endParaRPr lang="en-US" sz="2000" dirty="0"/>
          </a:p>
          <a:p>
            <a:pPr lvl="1"/>
            <a:r>
              <a:rPr lang="en-US" sz="2000" dirty="0">
                <a:hlinkClick r:id="rId7"/>
              </a:rPr>
              <a:t>Field Configurations</a:t>
            </a:r>
            <a:endParaRPr lang="en-US" sz="2000" dirty="0"/>
          </a:p>
          <a:p>
            <a:pPr lvl="1"/>
            <a:r>
              <a:rPr lang="en-US" sz="2000" dirty="0">
                <a:hlinkClick r:id="rId8"/>
              </a:rPr>
              <a:t>Alma Lookup Service</a:t>
            </a:r>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365108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7E5AD-B2DE-8E55-000F-7F9AC24FEF7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9FF0EBC-0361-A24B-05DF-119E1FFA1E5F}"/>
              </a:ext>
            </a:extLst>
          </p:cNvPr>
          <p:cNvPicPr>
            <a:picLocks noChangeAspect="1"/>
          </p:cNvPicPr>
          <p:nvPr/>
        </p:nvPicPr>
        <p:blipFill>
          <a:blip r:embed="rId2"/>
          <a:stretch>
            <a:fillRect/>
          </a:stretch>
        </p:blipFill>
        <p:spPr>
          <a:xfrm>
            <a:off x="271462" y="3143933"/>
            <a:ext cx="11649075" cy="1571625"/>
          </a:xfrm>
          <a:prstGeom prst="rect">
            <a:avLst/>
          </a:prstGeom>
          <a:ln>
            <a:solidFill>
              <a:schemeClr val="tx1"/>
            </a:solidFill>
          </a:ln>
        </p:spPr>
      </p:pic>
      <p:sp>
        <p:nvSpPr>
          <p:cNvPr id="10" name="Title 9">
            <a:extLst>
              <a:ext uri="{FF2B5EF4-FFF2-40B4-BE49-F238E27FC236}">
                <a16:creationId xmlns:a16="http://schemas.microsoft.com/office/drawing/2014/main" id="{3D06AEBE-6133-1F02-5D2E-091ADC0952FF}"/>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BDF8601D-E761-1CDD-A441-84B02B02670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dirty="0"/>
          </a:p>
        </p:txBody>
      </p:sp>
      <p:sp>
        <p:nvSpPr>
          <p:cNvPr id="3" name="Content Placeholder 2">
            <a:extLst>
              <a:ext uri="{FF2B5EF4-FFF2-40B4-BE49-F238E27FC236}">
                <a16:creationId xmlns:a16="http://schemas.microsoft.com/office/drawing/2014/main" id="{1679B054-70E3-48B2-A451-D4C27F0C353C}"/>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After clicking “Add Field” the cataloger will </a:t>
            </a:r>
          </a:p>
          <a:p>
            <a:pPr lvl="1"/>
            <a:r>
              <a:rPr lang="en-US" sz="2000" dirty="0"/>
              <a:t>Choose the relevant Property (which in this case is “Language Information”) </a:t>
            </a:r>
          </a:p>
          <a:p>
            <a:pPr lvl="1"/>
            <a:r>
              <a:rPr lang="en-US" sz="2000" dirty="0"/>
              <a:t>If relevant choose the relevant Class (which in this case is not relevant) </a:t>
            </a:r>
          </a:p>
          <a:p>
            <a:pPr lvl="1"/>
            <a:r>
              <a:rPr lang="en-US" sz="2000" dirty="0"/>
              <a:t>Click “Add”</a:t>
            </a:r>
          </a:p>
        </p:txBody>
      </p:sp>
      <p:sp>
        <p:nvSpPr>
          <p:cNvPr id="6" name="Rectangle 5">
            <a:extLst>
              <a:ext uri="{FF2B5EF4-FFF2-40B4-BE49-F238E27FC236}">
                <a16:creationId xmlns:a16="http://schemas.microsoft.com/office/drawing/2014/main" id="{A0FC298B-557A-39AE-1CEF-9AB2CC258D61}"/>
              </a:ext>
            </a:extLst>
          </p:cNvPr>
          <p:cNvSpPr/>
          <p:nvPr/>
        </p:nvSpPr>
        <p:spPr>
          <a:xfrm>
            <a:off x="365688" y="3388360"/>
            <a:ext cx="1767912" cy="6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74AD6132-AE2B-21D1-C417-A5F701B66404}"/>
              </a:ext>
            </a:extLst>
          </p:cNvPr>
          <p:cNvSpPr/>
          <p:nvPr/>
        </p:nvSpPr>
        <p:spPr>
          <a:xfrm>
            <a:off x="6187368" y="3377957"/>
            <a:ext cx="1137992" cy="624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D7DDEF88-E58B-F484-157E-0D6CF4725857}"/>
              </a:ext>
            </a:extLst>
          </p:cNvPr>
          <p:cNvSpPr/>
          <p:nvPr/>
        </p:nvSpPr>
        <p:spPr>
          <a:xfrm>
            <a:off x="387298" y="4182800"/>
            <a:ext cx="516942" cy="419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BAA9CC81-66A5-3984-6142-241C3082EE45}"/>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two</a:t>
            </a:r>
          </a:p>
        </p:txBody>
      </p:sp>
      <p:sp>
        <p:nvSpPr>
          <p:cNvPr id="14" name="TextBox 13">
            <a:extLst>
              <a:ext uri="{FF2B5EF4-FFF2-40B4-BE49-F238E27FC236}">
                <a16:creationId xmlns:a16="http://schemas.microsoft.com/office/drawing/2014/main" id="{B127D29F-3011-3CE4-6CE9-E47DA7F31E08}"/>
              </a:ext>
            </a:extLst>
          </p:cNvPr>
          <p:cNvSpPr txBox="1"/>
          <p:nvPr/>
        </p:nvSpPr>
        <p:spPr>
          <a:xfrm>
            <a:off x="6756364" y="5181600"/>
            <a:ext cx="2428276" cy="792480"/>
          </a:xfrm>
          <a:prstGeom prst="rect">
            <a:avLst/>
          </a:prstGeom>
          <a:solidFill>
            <a:srgbClr val="FFFF00"/>
          </a:solidFill>
          <a:ln>
            <a:solidFill>
              <a:schemeClr val="tx1"/>
            </a:solidFill>
          </a:ln>
        </p:spPr>
        <p:txBody>
          <a:bodyPr wrap="square" rtlCol="0">
            <a:noAutofit/>
          </a:bodyPr>
          <a:lstStyle/>
          <a:p>
            <a:pPr algn="l"/>
            <a:r>
              <a:rPr lang="en-US" sz="1400" dirty="0"/>
              <a:t>“Class” is not relevant in this specific situation, so the field is being left blank</a:t>
            </a:r>
          </a:p>
        </p:txBody>
      </p:sp>
    </p:spTree>
    <p:extLst>
      <p:ext uri="{BB962C8B-B14F-4D97-AF65-F5344CB8AC3E}">
        <p14:creationId xmlns:p14="http://schemas.microsoft.com/office/powerpoint/2010/main" val="3028239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EBB6-27D5-E7C4-BC53-8C439585276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2A7D82A-4D26-C461-00CF-ECAB36EA3AE7}"/>
              </a:ext>
            </a:extLst>
          </p:cNvPr>
          <p:cNvPicPr>
            <a:picLocks noChangeAspect="1"/>
          </p:cNvPicPr>
          <p:nvPr/>
        </p:nvPicPr>
        <p:blipFill>
          <a:blip r:embed="rId2"/>
          <a:stretch>
            <a:fillRect/>
          </a:stretch>
        </p:blipFill>
        <p:spPr>
          <a:xfrm>
            <a:off x="323044" y="2523998"/>
            <a:ext cx="11545911" cy="1810003"/>
          </a:xfrm>
          <a:prstGeom prst="rect">
            <a:avLst/>
          </a:prstGeom>
          <a:ln>
            <a:solidFill>
              <a:schemeClr val="tx1"/>
            </a:solidFill>
          </a:ln>
        </p:spPr>
      </p:pic>
      <p:sp>
        <p:nvSpPr>
          <p:cNvPr id="10" name="Title 9">
            <a:extLst>
              <a:ext uri="{FF2B5EF4-FFF2-40B4-BE49-F238E27FC236}">
                <a16:creationId xmlns:a16="http://schemas.microsoft.com/office/drawing/2014/main" id="{990449C9-ADDC-3102-B3E0-618E05AA2F74}"/>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9A85A675-6C6E-EA42-C512-8E8AD8C37D9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dirty="0"/>
          </a:p>
        </p:txBody>
      </p:sp>
      <p:sp>
        <p:nvSpPr>
          <p:cNvPr id="3" name="Content Placeholder 2">
            <a:extLst>
              <a:ext uri="{FF2B5EF4-FFF2-40B4-BE49-F238E27FC236}">
                <a16:creationId xmlns:a16="http://schemas.microsoft.com/office/drawing/2014/main" id="{66BA56BD-340B-BA65-51FA-5DE4AFDE7B9B}"/>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field is added with a blank value</a:t>
            </a:r>
          </a:p>
        </p:txBody>
      </p:sp>
      <p:sp>
        <p:nvSpPr>
          <p:cNvPr id="2" name="TextBox 1">
            <a:extLst>
              <a:ext uri="{FF2B5EF4-FFF2-40B4-BE49-F238E27FC236}">
                <a16:creationId xmlns:a16="http://schemas.microsoft.com/office/drawing/2014/main" id="{7063B88E-F1EE-4EBE-D69B-194B87FDBD13}"/>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two</a:t>
            </a:r>
          </a:p>
        </p:txBody>
      </p:sp>
    </p:spTree>
    <p:extLst>
      <p:ext uri="{BB962C8B-B14F-4D97-AF65-F5344CB8AC3E}">
        <p14:creationId xmlns:p14="http://schemas.microsoft.com/office/powerpoint/2010/main" val="206013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C604-F654-A326-5410-395481E6308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7AAC77D-3089-EE98-0592-3006D428B4E2}"/>
              </a:ext>
            </a:extLst>
          </p:cNvPr>
          <p:cNvPicPr>
            <a:picLocks noChangeAspect="1"/>
          </p:cNvPicPr>
          <p:nvPr/>
        </p:nvPicPr>
        <p:blipFill>
          <a:blip r:embed="rId2"/>
          <a:stretch>
            <a:fillRect/>
          </a:stretch>
        </p:blipFill>
        <p:spPr>
          <a:xfrm>
            <a:off x="859330" y="1488541"/>
            <a:ext cx="10434320" cy="4597299"/>
          </a:xfrm>
          <a:prstGeom prst="rect">
            <a:avLst/>
          </a:prstGeom>
          <a:ln>
            <a:solidFill>
              <a:schemeClr val="tx1"/>
            </a:solidFill>
          </a:ln>
        </p:spPr>
      </p:pic>
      <p:sp>
        <p:nvSpPr>
          <p:cNvPr id="10" name="Title 9">
            <a:extLst>
              <a:ext uri="{FF2B5EF4-FFF2-40B4-BE49-F238E27FC236}">
                <a16:creationId xmlns:a16="http://schemas.microsoft.com/office/drawing/2014/main" id="{51A76575-A0F9-B764-EC01-29168E5E4C85}"/>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FFAE9138-82FD-4F64-9918-B8EE1C780A3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dirty="0"/>
          </a:p>
        </p:txBody>
      </p:sp>
      <p:sp>
        <p:nvSpPr>
          <p:cNvPr id="3" name="Content Placeholder 2">
            <a:extLst>
              <a:ext uri="{FF2B5EF4-FFF2-40B4-BE49-F238E27FC236}">
                <a16:creationId xmlns:a16="http://schemas.microsoft.com/office/drawing/2014/main" id="{1754577A-952A-798E-0E33-1BF9392DFBAE}"/>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adds a value to the field and saves the record or draft</a:t>
            </a:r>
          </a:p>
        </p:txBody>
      </p:sp>
      <p:sp>
        <p:nvSpPr>
          <p:cNvPr id="6" name="Rectangle 5">
            <a:extLst>
              <a:ext uri="{FF2B5EF4-FFF2-40B4-BE49-F238E27FC236}">
                <a16:creationId xmlns:a16="http://schemas.microsoft.com/office/drawing/2014/main" id="{FD838295-798B-5E48-6045-47F729336CBF}"/>
              </a:ext>
            </a:extLst>
          </p:cNvPr>
          <p:cNvSpPr/>
          <p:nvPr/>
        </p:nvSpPr>
        <p:spPr>
          <a:xfrm>
            <a:off x="2458720" y="5307848"/>
            <a:ext cx="1442720" cy="548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7F999D80-6733-5ED6-3ABA-6C137EFDF4C9}"/>
              </a:ext>
            </a:extLst>
          </p:cNvPr>
          <p:cNvSpPr/>
          <p:nvPr/>
        </p:nvSpPr>
        <p:spPr>
          <a:xfrm>
            <a:off x="2987040" y="1458338"/>
            <a:ext cx="65024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0D129E05-3D3D-0338-ADB6-D0310FA2A376}"/>
              </a:ext>
            </a:extLst>
          </p:cNvPr>
          <p:cNvSpPr/>
          <p:nvPr/>
        </p:nvSpPr>
        <p:spPr>
          <a:xfrm>
            <a:off x="3718560" y="1453258"/>
            <a:ext cx="81280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8A7A42E9-536B-9B98-CD58-7D0DC2CA7BF9}"/>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two</a:t>
            </a:r>
          </a:p>
        </p:txBody>
      </p:sp>
    </p:spTree>
    <p:extLst>
      <p:ext uri="{BB962C8B-B14F-4D97-AF65-F5344CB8AC3E}">
        <p14:creationId xmlns:p14="http://schemas.microsoft.com/office/powerpoint/2010/main" val="3905827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122D1-23B0-0A1D-8F56-661A002842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579F2B-61B5-08B5-59A5-AB4DB448D66B}"/>
              </a:ext>
            </a:extLst>
          </p:cNvPr>
          <p:cNvPicPr>
            <a:picLocks noChangeAspect="1"/>
          </p:cNvPicPr>
          <p:nvPr/>
        </p:nvPicPr>
        <p:blipFill>
          <a:blip r:embed="rId2"/>
          <a:stretch>
            <a:fillRect/>
          </a:stretch>
        </p:blipFill>
        <p:spPr>
          <a:xfrm>
            <a:off x="1082040" y="1533491"/>
            <a:ext cx="10027920" cy="4674938"/>
          </a:xfrm>
          <a:prstGeom prst="rect">
            <a:avLst/>
          </a:prstGeom>
          <a:ln>
            <a:solidFill>
              <a:schemeClr val="tx1"/>
            </a:solidFill>
          </a:ln>
        </p:spPr>
      </p:pic>
      <p:sp>
        <p:nvSpPr>
          <p:cNvPr id="10" name="Title 9">
            <a:extLst>
              <a:ext uri="{FF2B5EF4-FFF2-40B4-BE49-F238E27FC236}">
                <a16:creationId xmlns:a16="http://schemas.microsoft.com/office/drawing/2014/main" id="{C4B3DBEE-8FB6-8CFD-096B-16389EE0AC4B}"/>
              </a:ext>
            </a:extLst>
          </p:cNvPr>
          <p:cNvSpPr>
            <a:spLocks noGrp="1"/>
          </p:cNvSpPr>
          <p:nvPr>
            <p:ph type="title"/>
          </p:nvPr>
        </p:nvSpPr>
        <p:spPr/>
        <p:txBody>
          <a:bodyPr/>
          <a:lstStyle/>
          <a:p>
            <a:r>
              <a:rPr lang="en-US" dirty="0"/>
              <a:t>Adding a field to a BIBFRAME record - two live examples</a:t>
            </a:r>
            <a:endParaRPr lang="en-NL" dirty="0"/>
          </a:p>
        </p:txBody>
      </p:sp>
      <p:sp>
        <p:nvSpPr>
          <p:cNvPr id="9" name="Slide Number Placeholder 5">
            <a:extLst>
              <a:ext uri="{FF2B5EF4-FFF2-40B4-BE49-F238E27FC236}">
                <a16:creationId xmlns:a16="http://schemas.microsoft.com/office/drawing/2014/main" id="{ACC03EE9-A266-A64E-1FD1-CF4DF5B109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dirty="0"/>
          </a:p>
        </p:txBody>
      </p:sp>
      <p:sp>
        <p:nvSpPr>
          <p:cNvPr id="3" name="Content Placeholder 2">
            <a:extLst>
              <a:ext uri="{FF2B5EF4-FFF2-40B4-BE49-F238E27FC236}">
                <a16:creationId xmlns:a16="http://schemas.microsoft.com/office/drawing/2014/main" id="{437A6374-E4D7-3317-46E4-58BD1168F06A}"/>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field is added and put into its own section in the corresponding location in the record</a:t>
            </a:r>
          </a:p>
        </p:txBody>
      </p:sp>
      <p:sp>
        <p:nvSpPr>
          <p:cNvPr id="6" name="Rectangle 5">
            <a:extLst>
              <a:ext uri="{FF2B5EF4-FFF2-40B4-BE49-F238E27FC236}">
                <a16:creationId xmlns:a16="http://schemas.microsoft.com/office/drawing/2014/main" id="{68D610DA-5F22-AA08-4D24-FA15EAA9B6B1}"/>
              </a:ext>
            </a:extLst>
          </p:cNvPr>
          <p:cNvSpPr/>
          <p:nvPr/>
        </p:nvSpPr>
        <p:spPr>
          <a:xfrm>
            <a:off x="1082040" y="2298290"/>
            <a:ext cx="1277724" cy="26203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632DDF8-D06F-584B-4EE3-F6A9A9555B1F}"/>
              </a:ext>
            </a:extLst>
          </p:cNvPr>
          <p:cNvSpPr/>
          <p:nvPr/>
        </p:nvSpPr>
        <p:spPr>
          <a:xfrm>
            <a:off x="2594662" y="1839629"/>
            <a:ext cx="8515298" cy="1168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1303E131-8D12-09A6-188F-5307F6B281D5}"/>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field</a:t>
            </a:r>
          </a:p>
          <a:p>
            <a:pPr algn="l"/>
            <a:r>
              <a:rPr lang="en-US" sz="1400" dirty="0"/>
              <a:t>Example two</a:t>
            </a:r>
          </a:p>
        </p:txBody>
      </p:sp>
    </p:spTree>
    <p:extLst>
      <p:ext uri="{BB962C8B-B14F-4D97-AF65-F5344CB8AC3E}">
        <p14:creationId xmlns:p14="http://schemas.microsoft.com/office/powerpoint/2010/main" val="479813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0C19-ACE5-85B8-762E-327A5F1E6FC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BDD264-63D2-4BE3-C553-A9DF346F2452}"/>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C87C81CB-64E8-3D97-D017-9BF370B36F49}"/>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54</a:t>
            </a:fld>
            <a:endParaRPr lang="en-GB" dirty="0"/>
          </a:p>
        </p:txBody>
      </p:sp>
      <p:sp>
        <p:nvSpPr>
          <p:cNvPr id="3" name="Text Placeholder 2">
            <a:extLst>
              <a:ext uri="{FF2B5EF4-FFF2-40B4-BE49-F238E27FC236}">
                <a16:creationId xmlns:a16="http://schemas.microsoft.com/office/drawing/2014/main" id="{469B45B1-1D0D-86BD-F2D5-296757D31185}"/>
              </a:ext>
            </a:extLst>
          </p:cNvPr>
          <p:cNvSpPr>
            <a:spLocks noGrp="1"/>
          </p:cNvSpPr>
          <p:nvPr>
            <p:ph type="body" sz="quarter" idx="16"/>
          </p:nvPr>
        </p:nvSpPr>
        <p:spPr>
          <a:xfrm>
            <a:off x="0" y="2523829"/>
            <a:ext cx="12192000" cy="1030130"/>
          </a:xfrm>
        </p:spPr>
        <p:txBody>
          <a:bodyPr/>
          <a:lstStyle/>
          <a:p>
            <a:r>
              <a:rPr lang="en-US" sz="3400" dirty="0"/>
              <a:t>Adding a section to a BIBFRAME record - two live examples</a:t>
            </a:r>
          </a:p>
        </p:txBody>
      </p:sp>
    </p:spTree>
    <p:extLst>
      <p:ext uri="{BB962C8B-B14F-4D97-AF65-F5344CB8AC3E}">
        <p14:creationId xmlns:p14="http://schemas.microsoft.com/office/powerpoint/2010/main" val="4192537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00EE6-676A-EE55-3CD7-130941D34FA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982EA34-DC77-88C4-AB57-F3B98AE7197A}"/>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54E554C5-F10F-6F69-2834-689145DEBBB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55</a:t>
            </a:fld>
            <a:endParaRPr lang="en-GB" dirty="0"/>
          </a:p>
        </p:txBody>
      </p:sp>
      <p:sp>
        <p:nvSpPr>
          <p:cNvPr id="3" name="Content Placeholder 2">
            <a:extLst>
              <a:ext uri="{FF2B5EF4-FFF2-40B4-BE49-F238E27FC236}">
                <a16:creationId xmlns:a16="http://schemas.microsoft.com/office/drawing/2014/main" id="{D71D6B64-718B-9958-0878-E8AA2CDF1306}"/>
              </a:ext>
            </a:extLst>
          </p:cNvPr>
          <p:cNvSpPr>
            <a:spLocks noGrp="1" noChangeArrowheads="1"/>
          </p:cNvSpPr>
          <p:nvPr>
            <p:ph sz="quarter" idx="13"/>
          </p:nvPr>
        </p:nvSpPr>
        <p:spPr bwMode="auto">
          <a:xfrm>
            <a:off x="387298" y="1001512"/>
            <a:ext cx="11417404" cy="3133608"/>
          </a:xfrm>
          <a:prstGeom prst="rect">
            <a:avLst/>
          </a:prstGeom>
        </p:spPr>
        <p:txBody>
          <a:bodyPr/>
          <a:lstStyle/>
          <a:p>
            <a:r>
              <a:rPr lang="en-US" sz="2000" dirty="0"/>
              <a:t>The cataloger will now add section “Classification - LCC Classification” to BIBFRAME Work title “Feminists don't wear pink and other lies”.</a:t>
            </a:r>
          </a:p>
          <a:p>
            <a:r>
              <a:rPr lang="en-US" sz="2000" dirty="0"/>
              <a:t>Values will be added as follows:</a:t>
            </a:r>
          </a:p>
          <a:p>
            <a:pPr lvl="1"/>
            <a:r>
              <a:rPr lang="en-US" sz="2000" dirty="0"/>
              <a:t>Classification number = HQ1111</a:t>
            </a:r>
          </a:p>
          <a:p>
            <a:pPr lvl="1"/>
            <a:r>
              <a:rPr lang="en-US" sz="2000" dirty="0"/>
              <a:t>Classification item number = .F4653 2018</a:t>
            </a:r>
          </a:p>
          <a:p>
            <a:pPr lvl="1"/>
            <a:r>
              <a:rPr lang="en-US" sz="2000" dirty="0"/>
              <a:t>Assigner = United States, Library of Congress</a:t>
            </a:r>
          </a:p>
          <a:p>
            <a:pPr lvl="1"/>
            <a:r>
              <a:rPr lang="en-US" sz="2000" dirty="0"/>
              <a:t>Status = used by assigner</a:t>
            </a:r>
          </a:p>
        </p:txBody>
      </p:sp>
      <p:sp>
        <p:nvSpPr>
          <p:cNvPr id="2" name="TextBox 1">
            <a:extLst>
              <a:ext uri="{FF2B5EF4-FFF2-40B4-BE49-F238E27FC236}">
                <a16:creationId xmlns:a16="http://schemas.microsoft.com/office/drawing/2014/main" id="{55658452-D0AA-B57C-41AF-B333222AD356}"/>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one</a:t>
            </a:r>
          </a:p>
        </p:txBody>
      </p:sp>
    </p:spTree>
    <p:extLst>
      <p:ext uri="{BB962C8B-B14F-4D97-AF65-F5344CB8AC3E}">
        <p14:creationId xmlns:p14="http://schemas.microsoft.com/office/powerpoint/2010/main" val="2861244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6EA64-B622-0FD1-58DD-30E9DDBBE1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1A47AB-219E-2411-424E-7A6DFB74BC00}"/>
              </a:ext>
            </a:extLst>
          </p:cNvPr>
          <p:cNvPicPr>
            <a:picLocks noChangeAspect="1"/>
          </p:cNvPicPr>
          <p:nvPr/>
        </p:nvPicPr>
        <p:blipFill>
          <a:blip r:embed="rId2"/>
          <a:stretch>
            <a:fillRect/>
          </a:stretch>
        </p:blipFill>
        <p:spPr>
          <a:xfrm>
            <a:off x="375439" y="2838240"/>
            <a:ext cx="11441122" cy="3010320"/>
          </a:xfrm>
          <a:prstGeom prst="rect">
            <a:avLst/>
          </a:prstGeom>
          <a:ln>
            <a:solidFill>
              <a:schemeClr val="tx1"/>
            </a:solidFill>
          </a:ln>
        </p:spPr>
      </p:pic>
      <p:sp>
        <p:nvSpPr>
          <p:cNvPr id="10" name="Title 9">
            <a:extLst>
              <a:ext uri="{FF2B5EF4-FFF2-40B4-BE49-F238E27FC236}">
                <a16:creationId xmlns:a16="http://schemas.microsoft.com/office/drawing/2014/main" id="{139D7760-A859-B3BE-39D7-76162BE1221C}"/>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30B81A22-3281-647B-897B-EE3038DDFD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56</a:t>
            </a:fld>
            <a:endParaRPr lang="en-GB" dirty="0"/>
          </a:p>
        </p:txBody>
      </p:sp>
      <p:sp>
        <p:nvSpPr>
          <p:cNvPr id="3" name="Content Placeholder 2">
            <a:extLst>
              <a:ext uri="{FF2B5EF4-FFF2-40B4-BE49-F238E27FC236}">
                <a16:creationId xmlns:a16="http://schemas.microsoft.com/office/drawing/2014/main" id="{2A9C6393-B35E-5C7A-C5F0-74E60029BE2C}"/>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will scroll to the bottom of the editing draft and click “Add Section”</a:t>
            </a:r>
          </a:p>
        </p:txBody>
      </p:sp>
      <p:sp>
        <p:nvSpPr>
          <p:cNvPr id="6" name="Rectangle 5">
            <a:extLst>
              <a:ext uri="{FF2B5EF4-FFF2-40B4-BE49-F238E27FC236}">
                <a16:creationId xmlns:a16="http://schemas.microsoft.com/office/drawing/2014/main" id="{3E2AEAB5-EB7F-EAAB-88B9-D1C73BD5DD40}"/>
              </a:ext>
            </a:extLst>
          </p:cNvPr>
          <p:cNvSpPr/>
          <p:nvPr/>
        </p:nvSpPr>
        <p:spPr>
          <a:xfrm>
            <a:off x="467360" y="5531647"/>
            <a:ext cx="1066800" cy="34755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0C0EEDE8-5E11-C417-9464-8D812B315601}"/>
              </a:ext>
            </a:extLst>
          </p:cNvPr>
          <p:cNvCxnSpPr>
            <a:cxnSpLocks/>
          </p:cNvCxnSpPr>
          <p:nvPr/>
        </p:nvCxnSpPr>
        <p:spPr>
          <a:xfrm flipH="1">
            <a:off x="1310640" y="4876800"/>
            <a:ext cx="327660" cy="568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5451D0E-7E13-2BD5-F9EF-DC6437E9DF7F}"/>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one</a:t>
            </a:r>
          </a:p>
        </p:txBody>
      </p:sp>
    </p:spTree>
    <p:extLst>
      <p:ext uri="{BB962C8B-B14F-4D97-AF65-F5344CB8AC3E}">
        <p14:creationId xmlns:p14="http://schemas.microsoft.com/office/powerpoint/2010/main" val="715431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72C85-9BC9-75BB-B668-DC68CB7CB9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823804-6CFB-22FE-A868-FBC6F986F3E4}"/>
              </a:ext>
            </a:extLst>
          </p:cNvPr>
          <p:cNvPicPr>
            <a:picLocks noChangeAspect="1"/>
          </p:cNvPicPr>
          <p:nvPr/>
        </p:nvPicPr>
        <p:blipFill>
          <a:blip r:embed="rId2"/>
          <a:stretch>
            <a:fillRect/>
          </a:stretch>
        </p:blipFill>
        <p:spPr>
          <a:xfrm>
            <a:off x="242070" y="2662130"/>
            <a:ext cx="11707859" cy="1533739"/>
          </a:xfrm>
          <a:prstGeom prst="rect">
            <a:avLst/>
          </a:prstGeom>
          <a:ln>
            <a:solidFill>
              <a:schemeClr val="tx1"/>
            </a:solidFill>
          </a:ln>
        </p:spPr>
      </p:pic>
      <p:sp>
        <p:nvSpPr>
          <p:cNvPr id="10" name="Title 9">
            <a:extLst>
              <a:ext uri="{FF2B5EF4-FFF2-40B4-BE49-F238E27FC236}">
                <a16:creationId xmlns:a16="http://schemas.microsoft.com/office/drawing/2014/main" id="{BEBF9D32-04BE-5124-A334-71EE25716168}"/>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9DC26D8E-31D1-EB63-0D04-A2D0DC2619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57</a:t>
            </a:fld>
            <a:endParaRPr lang="en-GB" dirty="0"/>
          </a:p>
        </p:txBody>
      </p:sp>
      <p:sp>
        <p:nvSpPr>
          <p:cNvPr id="3" name="Content Placeholder 2">
            <a:extLst>
              <a:ext uri="{FF2B5EF4-FFF2-40B4-BE49-F238E27FC236}">
                <a16:creationId xmlns:a16="http://schemas.microsoft.com/office/drawing/2014/main" id="{4F1402CD-E520-CBBB-A4D4-297BCFFAE496}"/>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chooses the property and class of the section and clicks “Add”</a:t>
            </a:r>
          </a:p>
        </p:txBody>
      </p:sp>
      <p:sp>
        <p:nvSpPr>
          <p:cNvPr id="2" name="TextBox 1">
            <a:extLst>
              <a:ext uri="{FF2B5EF4-FFF2-40B4-BE49-F238E27FC236}">
                <a16:creationId xmlns:a16="http://schemas.microsoft.com/office/drawing/2014/main" id="{E19ECB7E-39ED-5B3C-1A38-2F25AE6A90AF}"/>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one</a:t>
            </a:r>
          </a:p>
        </p:txBody>
      </p:sp>
    </p:spTree>
    <p:extLst>
      <p:ext uri="{BB962C8B-B14F-4D97-AF65-F5344CB8AC3E}">
        <p14:creationId xmlns:p14="http://schemas.microsoft.com/office/powerpoint/2010/main" val="3735091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518E7-0F71-5148-99D8-A8E46E047C4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7BF4D2D-079B-BA64-8354-92F1DBCFEECF}"/>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58703EEF-5311-F4A6-D717-FC85B2C9D21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58</a:t>
            </a:fld>
            <a:endParaRPr lang="en-GB" dirty="0"/>
          </a:p>
        </p:txBody>
      </p:sp>
      <p:sp>
        <p:nvSpPr>
          <p:cNvPr id="3" name="Content Placeholder 2">
            <a:extLst>
              <a:ext uri="{FF2B5EF4-FFF2-40B4-BE49-F238E27FC236}">
                <a16:creationId xmlns:a16="http://schemas.microsoft.com/office/drawing/2014/main" id="{9C0B4302-2041-F3F1-84EF-1B5B3A23131C}"/>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Now the section has been added, and the cataloger will choose “Add Field” to add field(s) to the section</a:t>
            </a:r>
          </a:p>
        </p:txBody>
      </p:sp>
      <p:sp>
        <p:nvSpPr>
          <p:cNvPr id="2" name="TextBox 1">
            <a:extLst>
              <a:ext uri="{FF2B5EF4-FFF2-40B4-BE49-F238E27FC236}">
                <a16:creationId xmlns:a16="http://schemas.microsoft.com/office/drawing/2014/main" id="{6F286CB6-9E76-CFA9-BEA0-A38FC37EE54D}"/>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one</a:t>
            </a:r>
          </a:p>
        </p:txBody>
      </p:sp>
      <p:pic>
        <p:nvPicPr>
          <p:cNvPr id="6" name="Picture 5">
            <a:extLst>
              <a:ext uri="{FF2B5EF4-FFF2-40B4-BE49-F238E27FC236}">
                <a16:creationId xmlns:a16="http://schemas.microsoft.com/office/drawing/2014/main" id="{4C61EE9D-F2C4-CACD-837A-D5D3F6D5E008}"/>
              </a:ext>
            </a:extLst>
          </p:cNvPr>
          <p:cNvPicPr>
            <a:picLocks noChangeAspect="1"/>
          </p:cNvPicPr>
          <p:nvPr/>
        </p:nvPicPr>
        <p:blipFill>
          <a:blip r:embed="rId2"/>
          <a:stretch>
            <a:fillRect/>
          </a:stretch>
        </p:blipFill>
        <p:spPr>
          <a:xfrm>
            <a:off x="299228" y="2719288"/>
            <a:ext cx="11593543" cy="1419423"/>
          </a:xfrm>
          <a:prstGeom prst="rect">
            <a:avLst/>
          </a:prstGeom>
          <a:ln>
            <a:solidFill>
              <a:schemeClr val="tx1"/>
            </a:solidFill>
          </a:ln>
        </p:spPr>
      </p:pic>
      <p:sp>
        <p:nvSpPr>
          <p:cNvPr id="7" name="Rectangle 6">
            <a:extLst>
              <a:ext uri="{FF2B5EF4-FFF2-40B4-BE49-F238E27FC236}">
                <a16:creationId xmlns:a16="http://schemas.microsoft.com/office/drawing/2014/main" id="{13873F7C-8E4D-135C-6DC4-C166723FFC69}"/>
              </a:ext>
            </a:extLst>
          </p:cNvPr>
          <p:cNvSpPr/>
          <p:nvPr/>
        </p:nvSpPr>
        <p:spPr>
          <a:xfrm>
            <a:off x="558800" y="3556000"/>
            <a:ext cx="101600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73279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9966-92BE-12D3-09A3-A1514F2841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23F9BC-BBE8-63FA-064D-6AF553840707}"/>
              </a:ext>
            </a:extLst>
          </p:cNvPr>
          <p:cNvPicPr>
            <a:picLocks noChangeAspect="1"/>
          </p:cNvPicPr>
          <p:nvPr/>
        </p:nvPicPr>
        <p:blipFill>
          <a:blip r:embed="rId2"/>
          <a:stretch>
            <a:fillRect/>
          </a:stretch>
        </p:blipFill>
        <p:spPr>
          <a:xfrm>
            <a:off x="361149" y="1942892"/>
            <a:ext cx="11469701" cy="2972215"/>
          </a:xfrm>
          <a:prstGeom prst="rect">
            <a:avLst/>
          </a:prstGeom>
        </p:spPr>
      </p:pic>
      <p:sp>
        <p:nvSpPr>
          <p:cNvPr id="10" name="Title 9">
            <a:extLst>
              <a:ext uri="{FF2B5EF4-FFF2-40B4-BE49-F238E27FC236}">
                <a16:creationId xmlns:a16="http://schemas.microsoft.com/office/drawing/2014/main" id="{54ECDDEF-31C0-54EE-0A88-670B8428324C}"/>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31A87C4E-E91A-2341-D071-3757F8745C1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59</a:t>
            </a:fld>
            <a:endParaRPr lang="en-GB" dirty="0"/>
          </a:p>
        </p:txBody>
      </p:sp>
      <p:sp>
        <p:nvSpPr>
          <p:cNvPr id="3" name="Content Placeholder 2">
            <a:extLst>
              <a:ext uri="{FF2B5EF4-FFF2-40B4-BE49-F238E27FC236}">
                <a16:creationId xmlns:a16="http://schemas.microsoft.com/office/drawing/2014/main" id="{4EAC2A22-494C-DCB6-2662-DB4FDBAE619A}"/>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All four fields have been added to the new section</a:t>
            </a:r>
          </a:p>
        </p:txBody>
      </p:sp>
      <p:sp>
        <p:nvSpPr>
          <p:cNvPr id="2" name="TextBox 1">
            <a:extLst>
              <a:ext uri="{FF2B5EF4-FFF2-40B4-BE49-F238E27FC236}">
                <a16:creationId xmlns:a16="http://schemas.microsoft.com/office/drawing/2014/main" id="{364C9B3C-E319-407B-4B69-959F0F306E0D}"/>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one</a:t>
            </a:r>
          </a:p>
        </p:txBody>
      </p:sp>
      <p:sp>
        <p:nvSpPr>
          <p:cNvPr id="7" name="Rectangle 6">
            <a:extLst>
              <a:ext uri="{FF2B5EF4-FFF2-40B4-BE49-F238E27FC236}">
                <a16:creationId xmlns:a16="http://schemas.microsoft.com/office/drawing/2014/main" id="{705454CD-40B1-BA87-D081-3D8723DD3334}"/>
              </a:ext>
            </a:extLst>
          </p:cNvPr>
          <p:cNvSpPr/>
          <p:nvPr/>
        </p:nvSpPr>
        <p:spPr>
          <a:xfrm>
            <a:off x="528320" y="3556000"/>
            <a:ext cx="101600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208C2A20-8FC3-3D61-9BD9-0AC6BEE59DF9}"/>
              </a:ext>
            </a:extLst>
          </p:cNvPr>
          <p:cNvSpPr/>
          <p:nvPr/>
        </p:nvSpPr>
        <p:spPr>
          <a:xfrm>
            <a:off x="487680" y="2717800"/>
            <a:ext cx="181864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F4D78152-79E7-A6D5-2F82-3DBEF4317F8D}"/>
              </a:ext>
            </a:extLst>
          </p:cNvPr>
          <p:cNvSpPr/>
          <p:nvPr/>
        </p:nvSpPr>
        <p:spPr>
          <a:xfrm>
            <a:off x="4257850" y="2717800"/>
            <a:ext cx="196007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9E0D6CA0-7F86-0400-C9FE-BF0D9635355B}"/>
              </a:ext>
            </a:extLst>
          </p:cNvPr>
          <p:cNvSpPr/>
          <p:nvPr/>
        </p:nvSpPr>
        <p:spPr>
          <a:xfrm>
            <a:off x="7914640" y="2717800"/>
            <a:ext cx="101600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506402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C9F697-AEF9-B3EE-A7E2-0456B131079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8DA25ED-30CE-DD95-F339-A935EFAEDFD9}"/>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8AD129FA-6624-B634-580E-060CB557416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EC5F8610-B4A7-14A6-5765-45813DF87BB0}"/>
              </a:ext>
            </a:extLst>
          </p:cNvPr>
          <p:cNvSpPr>
            <a:spLocks noGrp="1"/>
          </p:cNvSpPr>
          <p:nvPr>
            <p:ph sz="quarter" idx="13"/>
          </p:nvPr>
        </p:nvSpPr>
        <p:spPr>
          <a:xfrm>
            <a:off x="370663" y="1131352"/>
            <a:ext cx="11335783" cy="5055334"/>
          </a:xfrm>
        </p:spPr>
        <p:txBody>
          <a:bodyPr/>
          <a:lstStyle/>
          <a:p>
            <a:r>
              <a:rPr lang="en-US" sz="2000" dirty="0"/>
              <a:t>Disclaimer: </a:t>
            </a:r>
          </a:p>
          <a:p>
            <a:pPr lvl="1"/>
            <a:r>
              <a:rPr lang="en-US" sz="2000" dirty="0"/>
              <a:t>BIBFRAME in Alma is currently undergoing a major development phase.  Consequently,  screenshots and statements in this presentation are subject to change.</a:t>
            </a:r>
          </a:p>
          <a:p>
            <a:pPr lvl="1"/>
            <a:r>
              <a:rPr lang="en-US" sz="2000" dirty="0"/>
              <a:t>In order for the BIBFRAME functionality to be used, BIBFRAME must be enabled in your institution.  See </a:t>
            </a:r>
            <a:r>
              <a:rPr lang="en-US" sz="2000" dirty="0">
                <a:hlinkClick r:id="rId2"/>
              </a:rPr>
              <a:t>Enabling BIBFRAME in Your Institution</a:t>
            </a:r>
            <a:endParaRPr lang="en-US" sz="2000" dirty="0"/>
          </a:p>
          <a:p>
            <a:endParaRPr lang="en-US" sz="2000" dirty="0"/>
          </a:p>
        </p:txBody>
      </p:sp>
    </p:spTree>
    <p:extLst>
      <p:ext uri="{BB962C8B-B14F-4D97-AF65-F5344CB8AC3E}">
        <p14:creationId xmlns:p14="http://schemas.microsoft.com/office/powerpoint/2010/main" val="977481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4A2C8-05A8-BFB1-5486-5822A000C2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F15B2D-0487-71F8-50AC-1A408D961FA3}"/>
              </a:ext>
            </a:extLst>
          </p:cNvPr>
          <p:cNvPicPr>
            <a:picLocks noChangeAspect="1"/>
          </p:cNvPicPr>
          <p:nvPr/>
        </p:nvPicPr>
        <p:blipFill>
          <a:blip r:embed="rId2"/>
          <a:stretch>
            <a:fillRect/>
          </a:stretch>
        </p:blipFill>
        <p:spPr>
          <a:xfrm>
            <a:off x="824243" y="1508022"/>
            <a:ext cx="10543513" cy="4750538"/>
          </a:xfrm>
          <a:prstGeom prst="rect">
            <a:avLst/>
          </a:prstGeom>
          <a:ln>
            <a:solidFill>
              <a:schemeClr val="tx1"/>
            </a:solidFill>
          </a:ln>
        </p:spPr>
      </p:pic>
      <p:sp>
        <p:nvSpPr>
          <p:cNvPr id="10" name="Title 9">
            <a:extLst>
              <a:ext uri="{FF2B5EF4-FFF2-40B4-BE49-F238E27FC236}">
                <a16:creationId xmlns:a16="http://schemas.microsoft.com/office/drawing/2014/main" id="{B0802996-8F0A-655B-C069-8E22C8C8E2E9}"/>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CF28F003-62EA-92F6-1E56-13F0C515AFB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dirty="0"/>
          </a:p>
        </p:txBody>
      </p:sp>
      <p:sp>
        <p:nvSpPr>
          <p:cNvPr id="3" name="Content Placeholder 2">
            <a:extLst>
              <a:ext uri="{FF2B5EF4-FFF2-40B4-BE49-F238E27FC236}">
                <a16:creationId xmlns:a16="http://schemas.microsoft.com/office/drawing/2014/main" id="{3563A8A2-4D78-A457-1DAF-A0F6B181B065}"/>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adds values to the fields in the section and saves the record or draft</a:t>
            </a:r>
          </a:p>
        </p:txBody>
      </p:sp>
      <p:sp>
        <p:nvSpPr>
          <p:cNvPr id="6" name="Rectangle 5">
            <a:extLst>
              <a:ext uri="{FF2B5EF4-FFF2-40B4-BE49-F238E27FC236}">
                <a16:creationId xmlns:a16="http://schemas.microsoft.com/office/drawing/2014/main" id="{CB691F55-F800-8164-7432-888B4EAEBD13}"/>
              </a:ext>
            </a:extLst>
          </p:cNvPr>
          <p:cNvSpPr/>
          <p:nvPr/>
        </p:nvSpPr>
        <p:spPr>
          <a:xfrm>
            <a:off x="2377440" y="4332416"/>
            <a:ext cx="1402080"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9A5DFDE6-E331-8001-FFE8-4ED609DE63DF}"/>
              </a:ext>
            </a:extLst>
          </p:cNvPr>
          <p:cNvSpPr/>
          <p:nvPr/>
        </p:nvSpPr>
        <p:spPr>
          <a:xfrm>
            <a:off x="2905760" y="1472341"/>
            <a:ext cx="65024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347BF1E0-4297-7613-B5B0-0C4FC185685C}"/>
              </a:ext>
            </a:extLst>
          </p:cNvPr>
          <p:cNvSpPr/>
          <p:nvPr/>
        </p:nvSpPr>
        <p:spPr>
          <a:xfrm>
            <a:off x="3606800" y="1477542"/>
            <a:ext cx="81280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8CEFDE16-7ACB-AB8F-7757-40C0D39EEA64}"/>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r>
              <a:rPr lang="en-US" sz="1400" dirty="0"/>
              <a:t>Add a section</a:t>
            </a:r>
          </a:p>
          <a:p>
            <a:pPr algn="l"/>
            <a:r>
              <a:rPr lang="en-US" sz="1400" dirty="0"/>
              <a:t>Example one</a:t>
            </a:r>
          </a:p>
        </p:txBody>
      </p:sp>
      <p:sp>
        <p:nvSpPr>
          <p:cNvPr id="12" name="Rectangle 11">
            <a:extLst>
              <a:ext uri="{FF2B5EF4-FFF2-40B4-BE49-F238E27FC236}">
                <a16:creationId xmlns:a16="http://schemas.microsoft.com/office/drawing/2014/main" id="{3B0E621B-54C7-FAB7-A5BB-AA07DB0E6AC1}"/>
              </a:ext>
            </a:extLst>
          </p:cNvPr>
          <p:cNvSpPr/>
          <p:nvPr/>
        </p:nvSpPr>
        <p:spPr>
          <a:xfrm>
            <a:off x="5394958" y="4332416"/>
            <a:ext cx="1595121"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9D523AC0-C3CB-CE55-3EDA-CE3616EECC29}"/>
              </a:ext>
            </a:extLst>
          </p:cNvPr>
          <p:cNvSpPr/>
          <p:nvPr/>
        </p:nvSpPr>
        <p:spPr>
          <a:xfrm>
            <a:off x="8219439" y="4332416"/>
            <a:ext cx="1351281"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316B4811-F798-4213-48FC-908D4A48C1BC}"/>
              </a:ext>
            </a:extLst>
          </p:cNvPr>
          <p:cNvSpPr/>
          <p:nvPr/>
        </p:nvSpPr>
        <p:spPr>
          <a:xfrm>
            <a:off x="2377440" y="5047306"/>
            <a:ext cx="1351281"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TextBox 14">
            <a:extLst>
              <a:ext uri="{FF2B5EF4-FFF2-40B4-BE49-F238E27FC236}">
                <a16:creationId xmlns:a16="http://schemas.microsoft.com/office/drawing/2014/main" id="{76CB2EE7-9D1E-BCD7-6C64-D513CDDB019E}"/>
              </a:ext>
            </a:extLst>
          </p:cNvPr>
          <p:cNvSpPr txBox="1"/>
          <p:nvPr/>
        </p:nvSpPr>
        <p:spPr>
          <a:xfrm>
            <a:off x="7233920" y="5349978"/>
            <a:ext cx="2915920" cy="786662"/>
          </a:xfrm>
          <a:prstGeom prst="rect">
            <a:avLst/>
          </a:prstGeom>
          <a:solidFill>
            <a:srgbClr val="FFFF00"/>
          </a:solidFill>
          <a:ln>
            <a:solidFill>
              <a:schemeClr val="tx1"/>
            </a:solidFill>
          </a:ln>
        </p:spPr>
        <p:txBody>
          <a:bodyPr wrap="square" rtlCol="0">
            <a:noAutofit/>
          </a:bodyPr>
          <a:lstStyle/>
          <a:p>
            <a:r>
              <a:rPr lang="en-US" sz="1400" dirty="0"/>
              <a:t>These fields all relate to each other and therefore they are added together into one section</a:t>
            </a:r>
          </a:p>
        </p:txBody>
      </p:sp>
    </p:spTree>
    <p:extLst>
      <p:ext uri="{BB962C8B-B14F-4D97-AF65-F5344CB8AC3E}">
        <p14:creationId xmlns:p14="http://schemas.microsoft.com/office/powerpoint/2010/main" val="360296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689C-336B-9AE2-001D-4DA3976BC39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79B06F9-EBE1-803F-21F4-660527E98DB4}"/>
              </a:ext>
            </a:extLst>
          </p:cNvPr>
          <p:cNvPicPr>
            <a:picLocks noChangeAspect="1"/>
          </p:cNvPicPr>
          <p:nvPr/>
        </p:nvPicPr>
        <p:blipFill>
          <a:blip r:embed="rId2"/>
          <a:stretch>
            <a:fillRect/>
          </a:stretch>
        </p:blipFill>
        <p:spPr>
          <a:xfrm>
            <a:off x="0" y="1752792"/>
            <a:ext cx="12192000" cy="4083935"/>
          </a:xfrm>
          <a:prstGeom prst="rect">
            <a:avLst/>
          </a:prstGeom>
          <a:ln>
            <a:solidFill>
              <a:schemeClr val="tx1"/>
            </a:solidFill>
          </a:ln>
        </p:spPr>
      </p:pic>
      <p:sp>
        <p:nvSpPr>
          <p:cNvPr id="10" name="Title 9">
            <a:extLst>
              <a:ext uri="{FF2B5EF4-FFF2-40B4-BE49-F238E27FC236}">
                <a16:creationId xmlns:a16="http://schemas.microsoft.com/office/drawing/2014/main" id="{7FAFAFA0-8FB6-5629-6D17-749F826A9533}"/>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9D462314-28BC-CFF0-05E2-AEB97AC58B3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61</a:t>
            </a:fld>
            <a:endParaRPr lang="en-GB" dirty="0"/>
          </a:p>
        </p:txBody>
      </p:sp>
      <p:sp>
        <p:nvSpPr>
          <p:cNvPr id="3" name="Content Placeholder 2">
            <a:extLst>
              <a:ext uri="{FF2B5EF4-FFF2-40B4-BE49-F238E27FC236}">
                <a16:creationId xmlns:a16="http://schemas.microsoft.com/office/drawing/2014/main" id="{AA017189-B83C-1924-07BD-DAA10B867556}"/>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section is added and put into the corresponding location in the record</a:t>
            </a:r>
          </a:p>
        </p:txBody>
      </p:sp>
      <p:sp>
        <p:nvSpPr>
          <p:cNvPr id="6" name="Rectangle 5">
            <a:extLst>
              <a:ext uri="{FF2B5EF4-FFF2-40B4-BE49-F238E27FC236}">
                <a16:creationId xmlns:a16="http://schemas.microsoft.com/office/drawing/2014/main" id="{991D9A33-7933-1F8D-E207-9D186F5E74E5}"/>
              </a:ext>
            </a:extLst>
          </p:cNvPr>
          <p:cNvSpPr/>
          <p:nvPr/>
        </p:nvSpPr>
        <p:spPr>
          <a:xfrm>
            <a:off x="96520" y="2682240"/>
            <a:ext cx="138684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58F7670-3635-7813-48E1-BBDA8B377AD3}"/>
              </a:ext>
            </a:extLst>
          </p:cNvPr>
          <p:cNvSpPr/>
          <p:nvPr/>
        </p:nvSpPr>
        <p:spPr>
          <a:xfrm>
            <a:off x="1858062" y="2140998"/>
            <a:ext cx="10181538" cy="21770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07366B71-9059-F92B-1C74-27BE8B8D45F8}"/>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r>
              <a:rPr lang="en-US" sz="1400" dirty="0"/>
              <a:t>Add a section</a:t>
            </a:r>
          </a:p>
          <a:p>
            <a:pPr algn="l"/>
            <a:r>
              <a:rPr lang="en-US" sz="1400" dirty="0"/>
              <a:t>Example one</a:t>
            </a:r>
          </a:p>
        </p:txBody>
      </p:sp>
    </p:spTree>
    <p:extLst>
      <p:ext uri="{BB962C8B-B14F-4D97-AF65-F5344CB8AC3E}">
        <p14:creationId xmlns:p14="http://schemas.microsoft.com/office/powerpoint/2010/main" val="1407117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CA7E-CAD9-2C1C-860C-2A354288125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5F65B73-574E-487E-38E3-7AE4D69F7504}"/>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CD89DD50-905A-0C6E-9ABC-D11BB7D6E4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62</a:t>
            </a:fld>
            <a:endParaRPr lang="en-GB" dirty="0"/>
          </a:p>
        </p:txBody>
      </p:sp>
      <p:sp>
        <p:nvSpPr>
          <p:cNvPr id="3" name="Content Placeholder 2">
            <a:extLst>
              <a:ext uri="{FF2B5EF4-FFF2-40B4-BE49-F238E27FC236}">
                <a16:creationId xmlns:a16="http://schemas.microsoft.com/office/drawing/2014/main" id="{066BE86E-C926-40FE-0E1F-352F8C0B70BC}"/>
              </a:ext>
            </a:extLst>
          </p:cNvPr>
          <p:cNvSpPr>
            <a:spLocks noGrp="1" noChangeArrowheads="1"/>
          </p:cNvSpPr>
          <p:nvPr>
            <p:ph sz="quarter" idx="13"/>
          </p:nvPr>
        </p:nvSpPr>
        <p:spPr bwMode="auto">
          <a:xfrm>
            <a:off x="387298" y="1001512"/>
            <a:ext cx="11417404" cy="3133608"/>
          </a:xfrm>
          <a:prstGeom prst="rect">
            <a:avLst/>
          </a:prstGeom>
        </p:spPr>
        <p:txBody>
          <a:bodyPr/>
          <a:lstStyle/>
          <a:p>
            <a:r>
              <a:rPr lang="en-US" sz="2000" dirty="0"/>
              <a:t>The cataloger will now add section “Contributor and role - Contribution” to BIBFRAME Work title “Feminists don't wear pink and other lies”.</a:t>
            </a:r>
          </a:p>
          <a:p>
            <a:r>
              <a:rPr lang="en-US" sz="2000" dirty="0"/>
              <a:t>Values will be added as follows:</a:t>
            </a:r>
          </a:p>
          <a:p>
            <a:pPr lvl="1"/>
            <a:r>
              <a:rPr lang="en-US" sz="2000" dirty="0"/>
              <a:t>Associated agent = Curtis, Scarlett</a:t>
            </a:r>
          </a:p>
          <a:p>
            <a:pPr lvl="1"/>
            <a:r>
              <a:rPr lang="en-US" sz="2000" dirty="0"/>
              <a:t>Contributor role  = editor</a:t>
            </a:r>
          </a:p>
          <a:p>
            <a:pPr lvl="1"/>
            <a:endParaRPr lang="en-US" sz="2000" dirty="0"/>
          </a:p>
        </p:txBody>
      </p:sp>
      <p:sp>
        <p:nvSpPr>
          <p:cNvPr id="2" name="TextBox 1">
            <a:extLst>
              <a:ext uri="{FF2B5EF4-FFF2-40B4-BE49-F238E27FC236}">
                <a16:creationId xmlns:a16="http://schemas.microsoft.com/office/drawing/2014/main" id="{83B4F274-5DE8-B62A-A8AA-F966532DC24A}"/>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two</a:t>
            </a:r>
          </a:p>
        </p:txBody>
      </p:sp>
    </p:spTree>
    <p:extLst>
      <p:ext uri="{BB962C8B-B14F-4D97-AF65-F5344CB8AC3E}">
        <p14:creationId xmlns:p14="http://schemas.microsoft.com/office/powerpoint/2010/main" val="34039658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A009-4572-2516-4CBA-2561E5035DC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8F01D08-9A12-5AA9-ECB8-3245251986C9}"/>
              </a:ext>
            </a:extLst>
          </p:cNvPr>
          <p:cNvPicPr>
            <a:picLocks noChangeAspect="1"/>
          </p:cNvPicPr>
          <p:nvPr/>
        </p:nvPicPr>
        <p:blipFill>
          <a:blip r:embed="rId2"/>
          <a:stretch>
            <a:fillRect/>
          </a:stretch>
        </p:blipFill>
        <p:spPr>
          <a:xfrm>
            <a:off x="375439" y="2838240"/>
            <a:ext cx="11441122" cy="3010320"/>
          </a:xfrm>
          <a:prstGeom prst="rect">
            <a:avLst/>
          </a:prstGeom>
          <a:ln>
            <a:solidFill>
              <a:schemeClr val="tx1"/>
            </a:solidFill>
          </a:ln>
        </p:spPr>
      </p:pic>
      <p:sp>
        <p:nvSpPr>
          <p:cNvPr id="10" name="Title 9">
            <a:extLst>
              <a:ext uri="{FF2B5EF4-FFF2-40B4-BE49-F238E27FC236}">
                <a16:creationId xmlns:a16="http://schemas.microsoft.com/office/drawing/2014/main" id="{3F5CE92D-93BD-C808-D809-C52D48D25D84}"/>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E4C72D66-0265-20B2-030F-4536D784F0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dirty="0"/>
          </a:p>
        </p:txBody>
      </p:sp>
      <p:sp>
        <p:nvSpPr>
          <p:cNvPr id="3" name="Content Placeholder 2">
            <a:extLst>
              <a:ext uri="{FF2B5EF4-FFF2-40B4-BE49-F238E27FC236}">
                <a16:creationId xmlns:a16="http://schemas.microsoft.com/office/drawing/2014/main" id="{F92FDD05-6711-AE17-946F-21F014532AF5}"/>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will scroll to the bottom of the editing draft and click “Add Section”</a:t>
            </a:r>
          </a:p>
        </p:txBody>
      </p:sp>
      <p:sp>
        <p:nvSpPr>
          <p:cNvPr id="6" name="Rectangle 5">
            <a:extLst>
              <a:ext uri="{FF2B5EF4-FFF2-40B4-BE49-F238E27FC236}">
                <a16:creationId xmlns:a16="http://schemas.microsoft.com/office/drawing/2014/main" id="{CBC66EDB-A2A6-71B8-3D4F-F30AB1E9E675}"/>
              </a:ext>
            </a:extLst>
          </p:cNvPr>
          <p:cNvSpPr/>
          <p:nvPr/>
        </p:nvSpPr>
        <p:spPr>
          <a:xfrm>
            <a:off x="467360" y="5531647"/>
            <a:ext cx="1066800" cy="34755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8" name="Straight Arrow Connector 7">
            <a:extLst>
              <a:ext uri="{FF2B5EF4-FFF2-40B4-BE49-F238E27FC236}">
                <a16:creationId xmlns:a16="http://schemas.microsoft.com/office/drawing/2014/main" id="{9F8F7131-A311-FF80-EA9A-7F37C8A82507}"/>
              </a:ext>
            </a:extLst>
          </p:cNvPr>
          <p:cNvCxnSpPr>
            <a:cxnSpLocks/>
          </p:cNvCxnSpPr>
          <p:nvPr/>
        </p:nvCxnSpPr>
        <p:spPr>
          <a:xfrm flipH="1">
            <a:off x="1310640" y="4876800"/>
            <a:ext cx="327660" cy="568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B94998-E23A-0855-9B4D-E9B7B44FA8C0}"/>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two</a:t>
            </a:r>
          </a:p>
        </p:txBody>
      </p:sp>
    </p:spTree>
    <p:extLst>
      <p:ext uri="{BB962C8B-B14F-4D97-AF65-F5344CB8AC3E}">
        <p14:creationId xmlns:p14="http://schemas.microsoft.com/office/powerpoint/2010/main" val="696913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3987A-D655-9112-3ECA-F968F5DE45F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99865D-4187-8508-753A-D7F5261A5129}"/>
              </a:ext>
            </a:extLst>
          </p:cNvPr>
          <p:cNvPicPr>
            <a:picLocks noChangeAspect="1"/>
          </p:cNvPicPr>
          <p:nvPr/>
        </p:nvPicPr>
        <p:blipFill>
          <a:blip r:embed="rId2"/>
          <a:stretch>
            <a:fillRect/>
          </a:stretch>
        </p:blipFill>
        <p:spPr>
          <a:xfrm>
            <a:off x="308755" y="2671657"/>
            <a:ext cx="11574490" cy="1514686"/>
          </a:xfrm>
          <a:prstGeom prst="rect">
            <a:avLst/>
          </a:prstGeom>
          <a:ln>
            <a:solidFill>
              <a:schemeClr val="tx1"/>
            </a:solidFill>
          </a:ln>
        </p:spPr>
      </p:pic>
      <p:sp>
        <p:nvSpPr>
          <p:cNvPr id="10" name="Title 9">
            <a:extLst>
              <a:ext uri="{FF2B5EF4-FFF2-40B4-BE49-F238E27FC236}">
                <a16:creationId xmlns:a16="http://schemas.microsoft.com/office/drawing/2014/main" id="{4B821619-655C-BF2A-DEBF-D47690B8D793}"/>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BC85A389-F65A-2FF6-A673-F4908CA761B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dirty="0"/>
          </a:p>
        </p:txBody>
      </p:sp>
      <p:sp>
        <p:nvSpPr>
          <p:cNvPr id="3" name="Content Placeholder 2">
            <a:extLst>
              <a:ext uri="{FF2B5EF4-FFF2-40B4-BE49-F238E27FC236}">
                <a16:creationId xmlns:a16="http://schemas.microsoft.com/office/drawing/2014/main" id="{361888FC-81B4-05D3-40E6-FF7389ED9A99}"/>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chooses the property and class of the section and clicks “Add”</a:t>
            </a:r>
          </a:p>
        </p:txBody>
      </p:sp>
      <p:sp>
        <p:nvSpPr>
          <p:cNvPr id="2" name="TextBox 1">
            <a:extLst>
              <a:ext uri="{FF2B5EF4-FFF2-40B4-BE49-F238E27FC236}">
                <a16:creationId xmlns:a16="http://schemas.microsoft.com/office/drawing/2014/main" id="{F1BC7716-FA70-B0FD-8038-9DC280479FF4}"/>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two</a:t>
            </a:r>
          </a:p>
        </p:txBody>
      </p:sp>
    </p:spTree>
    <p:extLst>
      <p:ext uri="{BB962C8B-B14F-4D97-AF65-F5344CB8AC3E}">
        <p14:creationId xmlns:p14="http://schemas.microsoft.com/office/powerpoint/2010/main" val="14986311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DB06-6360-1CE0-5371-7E403FD84D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9A7119-093A-7E17-815B-342CDC17821A}"/>
              </a:ext>
            </a:extLst>
          </p:cNvPr>
          <p:cNvPicPr>
            <a:picLocks noChangeAspect="1"/>
          </p:cNvPicPr>
          <p:nvPr/>
        </p:nvPicPr>
        <p:blipFill>
          <a:blip r:embed="rId2"/>
          <a:stretch>
            <a:fillRect/>
          </a:stretch>
        </p:blipFill>
        <p:spPr>
          <a:xfrm>
            <a:off x="299228" y="2704999"/>
            <a:ext cx="11593543" cy="1448002"/>
          </a:xfrm>
          <a:prstGeom prst="rect">
            <a:avLst/>
          </a:prstGeom>
          <a:ln>
            <a:solidFill>
              <a:schemeClr val="tx1"/>
            </a:solidFill>
          </a:ln>
        </p:spPr>
      </p:pic>
      <p:sp>
        <p:nvSpPr>
          <p:cNvPr id="10" name="Title 9">
            <a:extLst>
              <a:ext uri="{FF2B5EF4-FFF2-40B4-BE49-F238E27FC236}">
                <a16:creationId xmlns:a16="http://schemas.microsoft.com/office/drawing/2014/main" id="{CA416A6A-7549-88C8-BDC9-266CAB3CB651}"/>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9E0B7C9E-F15F-43F6-8D5A-FCE03A8FC45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65</a:t>
            </a:fld>
            <a:endParaRPr lang="en-GB" dirty="0"/>
          </a:p>
        </p:txBody>
      </p:sp>
      <p:sp>
        <p:nvSpPr>
          <p:cNvPr id="3" name="Content Placeholder 2">
            <a:extLst>
              <a:ext uri="{FF2B5EF4-FFF2-40B4-BE49-F238E27FC236}">
                <a16:creationId xmlns:a16="http://schemas.microsoft.com/office/drawing/2014/main" id="{0F4921CA-B32E-2D74-2172-603CC9FF3B11}"/>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Now the section has been added, and the cataloger will choose “Add Field” to add field(s) to the section</a:t>
            </a:r>
          </a:p>
        </p:txBody>
      </p:sp>
      <p:sp>
        <p:nvSpPr>
          <p:cNvPr id="2" name="TextBox 1">
            <a:extLst>
              <a:ext uri="{FF2B5EF4-FFF2-40B4-BE49-F238E27FC236}">
                <a16:creationId xmlns:a16="http://schemas.microsoft.com/office/drawing/2014/main" id="{945A0DDB-216B-7AE2-5844-83DEC075D538}"/>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two</a:t>
            </a:r>
          </a:p>
        </p:txBody>
      </p:sp>
      <p:sp>
        <p:nvSpPr>
          <p:cNvPr id="7" name="Rectangle 6">
            <a:extLst>
              <a:ext uri="{FF2B5EF4-FFF2-40B4-BE49-F238E27FC236}">
                <a16:creationId xmlns:a16="http://schemas.microsoft.com/office/drawing/2014/main" id="{743CC2C8-7245-BCB5-B249-F53F6AA7624D}"/>
              </a:ext>
            </a:extLst>
          </p:cNvPr>
          <p:cNvSpPr/>
          <p:nvPr/>
        </p:nvSpPr>
        <p:spPr>
          <a:xfrm>
            <a:off x="558800" y="3556000"/>
            <a:ext cx="101600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875102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9C6CF-94DD-DC4B-1649-B1CF4847411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76F2BF8-3D5A-9F4C-EBEF-904401B448BB}"/>
              </a:ext>
            </a:extLst>
          </p:cNvPr>
          <p:cNvPicPr>
            <a:picLocks noChangeAspect="1"/>
          </p:cNvPicPr>
          <p:nvPr/>
        </p:nvPicPr>
        <p:blipFill>
          <a:blip r:embed="rId2"/>
          <a:stretch>
            <a:fillRect/>
          </a:stretch>
        </p:blipFill>
        <p:spPr>
          <a:xfrm>
            <a:off x="346860" y="2390630"/>
            <a:ext cx="11498280" cy="2076740"/>
          </a:xfrm>
          <a:prstGeom prst="rect">
            <a:avLst/>
          </a:prstGeom>
          <a:ln>
            <a:solidFill>
              <a:schemeClr val="tx1"/>
            </a:solidFill>
          </a:ln>
        </p:spPr>
      </p:pic>
      <p:sp>
        <p:nvSpPr>
          <p:cNvPr id="10" name="Title 9">
            <a:extLst>
              <a:ext uri="{FF2B5EF4-FFF2-40B4-BE49-F238E27FC236}">
                <a16:creationId xmlns:a16="http://schemas.microsoft.com/office/drawing/2014/main" id="{2DA90682-5969-F4A2-DE96-9BFEE7056CA9}"/>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12ED729C-53E0-A659-4ED8-0815134F680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66</a:t>
            </a:fld>
            <a:endParaRPr lang="en-GB" dirty="0"/>
          </a:p>
        </p:txBody>
      </p:sp>
      <p:sp>
        <p:nvSpPr>
          <p:cNvPr id="3" name="Content Placeholder 2">
            <a:extLst>
              <a:ext uri="{FF2B5EF4-FFF2-40B4-BE49-F238E27FC236}">
                <a16:creationId xmlns:a16="http://schemas.microsoft.com/office/drawing/2014/main" id="{E30BF4F6-DE0B-DED4-2FA8-0CF04064CFF1}"/>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Both fields have been added to the new section</a:t>
            </a:r>
          </a:p>
        </p:txBody>
      </p:sp>
      <p:sp>
        <p:nvSpPr>
          <p:cNvPr id="2" name="TextBox 1">
            <a:extLst>
              <a:ext uri="{FF2B5EF4-FFF2-40B4-BE49-F238E27FC236}">
                <a16:creationId xmlns:a16="http://schemas.microsoft.com/office/drawing/2014/main" id="{D1695A8E-3602-E461-D688-C5935E960DF9}"/>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pPr algn="l"/>
            <a:r>
              <a:rPr lang="en-US" sz="1400" dirty="0"/>
              <a:t>Add a section</a:t>
            </a:r>
          </a:p>
          <a:p>
            <a:pPr algn="l"/>
            <a:r>
              <a:rPr lang="en-US" sz="1400" dirty="0"/>
              <a:t>Example two</a:t>
            </a:r>
          </a:p>
        </p:txBody>
      </p:sp>
      <p:sp>
        <p:nvSpPr>
          <p:cNvPr id="7" name="Rectangle 6">
            <a:extLst>
              <a:ext uri="{FF2B5EF4-FFF2-40B4-BE49-F238E27FC236}">
                <a16:creationId xmlns:a16="http://schemas.microsoft.com/office/drawing/2014/main" id="{159D3DF6-CE86-995D-7F97-835E6F044124}"/>
              </a:ext>
            </a:extLst>
          </p:cNvPr>
          <p:cNvSpPr/>
          <p:nvPr/>
        </p:nvSpPr>
        <p:spPr>
          <a:xfrm>
            <a:off x="497840" y="3167718"/>
            <a:ext cx="143256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C97DB9A-A903-13C4-7B69-2D2B273313CB}"/>
              </a:ext>
            </a:extLst>
          </p:cNvPr>
          <p:cNvSpPr/>
          <p:nvPr/>
        </p:nvSpPr>
        <p:spPr>
          <a:xfrm>
            <a:off x="6096000" y="3150625"/>
            <a:ext cx="1432560" cy="2946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438689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0BEA-A989-CDE1-B5AA-88041E2F441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79D24C6C-A2C3-6F4F-6F19-D15D33BFD861}"/>
              </a:ext>
            </a:extLst>
          </p:cNvPr>
          <p:cNvPicPr>
            <a:picLocks noChangeAspect="1"/>
          </p:cNvPicPr>
          <p:nvPr/>
        </p:nvPicPr>
        <p:blipFill>
          <a:blip r:embed="rId2"/>
          <a:stretch>
            <a:fillRect/>
          </a:stretch>
        </p:blipFill>
        <p:spPr>
          <a:xfrm>
            <a:off x="833120" y="1503680"/>
            <a:ext cx="10517024" cy="4754880"/>
          </a:xfrm>
          <a:prstGeom prst="rect">
            <a:avLst/>
          </a:prstGeom>
          <a:ln>
            <a:solidFill>
              <a:schemeClr val="tx1"/>
            </a:solidFill>
          </a:ln>
        </p:spPr>
      </p:pic>
      <p:sp>
        <p:nvSpPr>
          <p:cNvPr id="10" name="Title 9">
            <a:extLst>
              <a:ext uri="{FF2B5EF4-FFF2-40B4-BE49-F238E27FC236}">
                <a16:creationId xmlns:a16="http://schemas.microsoft.com/office/drawing/2014/main" id="{990DA8EC-14AB-16CF-5AA5-BDE49220649A}"/>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88B3F6F7-D61C-E897-66BF-49A37DCCE5B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67</a:t>
            </a:fld>
            <a:endParaRPr lang="en-GB" dirty="0"/>
          </a:p>
        </p:txBody>
      </p:sp>
      <p:sp>
        <p:nvSpPr>
          <p:cNvPr id="3" name="Content Placeholder 2">
            <a:extLst>
              <a:ext uri="{FF2B5EF4-FFF2-40B4-BE49-F238E27FC236}">
                <a16:creationId xmlns:a16="http://schemas.microsoft.com/office/drawing/2014/main" id="{716771CC-6F4C-A625-B1E9-587BAD7D6F4A}"/>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cataloger adds values to the fields in the section and saves the record or draft</a:t>
            </a:r>
          </a:p>
        </p:txBody>
      </p:sp>
      <p:sp>
        <p:nvSpPr>
          <p:cNvPr id="7" name="Rectangle 6">
            <a:extLst>
              <a:ext uri="{FF2B5EF4-FFF2-40B4-BE49-F238E27FC236}">
                <a16:creationId xmlns:a16="http://schemas.microsoft.com/office/drawing/2014/main" id="{B81CC49A-2594-A5AF-BD91-9405CA989D86}"/>
              </a:ext>
            </a:extLst>
          </p:cNvPr>
          <p:cNvSpPr/>
          <p:nvPr/>
        </p:nvSpPr>
        <p:spPr>
          <a:xfrm>
            <a:off x="2905760" y="1472341"/>
            <a:ext cx="65024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4FF027F-CECA-F9B2-7806-041E9D118B7E}"/>
              </a:ext>
            </a:extLst>
          </p:cNvPr>
          <p:cNvSpPr/>
          <p:nvPr/>
        </p:nvSpPr>
        <p:spPr>
          <a:xfrm>
            <a:off x="3606800" y="1477542"/>
            <a:ext cx="812800" cy="36747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35CD164B-AD11-7947-D914-BEF552308543}"/>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r>
              <a:rPr lang="en-US" sz="1400" dirty="0"/>
              <a:t>Add a section</a:t>
            </a:r>
          </a:p>
          <a:p>
            <a:pPr algn="l"/>
            <a:r>
              <a:rPr lang="en-US" sz="1400" dirty="0"/>
              <a:t>Example two</a:t>
            </a:r>
          </a:p>
        </p:txBody>
      </p:sp>
      <p:sp>
        <p:nvSpPr>
          <p:cNvPr id="13" name="Rectangle 12">
            <a:extLst>
              <a:ext uri="{FF2B5EF4-FFF2-40B4-BE49-F238E27FC236}">
                <a16:creationId xmlns:a16="http://schemas.microsoft.com/office/drawing/2014/main" id="{6E9103D7-05E5-13D6-7EA9-C4120FBE2981}"/>
              </a:ext>
            </a:extLst>
          </p:cNvPr>
          <p:cNvSpPr/>
          <p:nvPr/>
        </p:nvSpPr>
        <p:spPr>
          <a:xfrm>
            <a:off x="6760260" y="5024858"/>
            <a:ext cx="1351281"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EDF2134A-737F-76E0-8671-3BAD7559DDBF}"/>
              </a:ext>
            </a:extLst>
          </p:cNvPr>
          <p:cNvSpPr/>
          <p:nvPr/>
        </p:nvSpPr>
        <p:spPr>
          <a:xfrm>
            <a:off x="2377440" y="5047306"/>
            <a:ext cx="1351281" cy="666304"/>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TextBox 14">
            <a:extLst>
              <a:ext uri="{FF2B5EF4-FFF2-40B4-BE49-F238E27FC236}">
                <a16:creationId xmlns:a16="http://schemas.microsoft.com/office/drawing/2014/main" id="{DC3624FB-72E4-964B-4847-3126A2300962}"/>
              </a:ext>
            </a:extLst>
          </p:cNvPr>
          <p:cNvSpPr txBox="1"/>
          <p:nvPr/>
        </p:nvSpPr>
        <p:spPr>
          <a:xfrm>
            <a:off x="6990079" y="5777591"/>
            <a:ext cx="2915920" cy="786662"/>
          </a:xfrm>
          <a:prstGeom prst="rect">
            <a:avLst/>
          </a:prstGeom>
          <a:solidFill>
            <a:srgbClr val="FFFF00"/>
          </a:solidFill>
          <a:ln>
            <a:solidFill>
              <a:schemeClr val="tx1"/>
            </a:solidFill>
          </a:ln>
        </p:spPr>
        <p:txBody>
          <a:bodyPr wrap="square" rtlCol="0">
            <a:noAutofit/>
          </a:bodyPr>
          <a:lstStyle/>
          <a:p>
            <a:r>
              <a:rPr lang="en-US" sz="1400" dirty="0"/>
              <a:t>These fields all relate to each other and therefore they are added together into one section</a:t>
            </a:r>
          </a:p>
        </p:txBody>
      </p:sp>
    </p:spTree>
    <p:extLst>
      <p:ext uri="{BB962C8B-B14F-4D97-AF65-F5344CB8AC3E}">
        <p14:creationId xmlns:p14="http://schemas.microsoft.com/office/powerpoint/2010/main" val="1596758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64EFB-3865-7689-1890-E2924E596A8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BF0BE2D-AB1D-559A-F6A2-981C42AACCD0}"/>
              </a:ext>
            </a:extLst>
          </p:cNvPr>
          <p:cNvPicPr>
            <a:picLocks noChangeAspect="1"/>
          </p:cNvPicPr>
          <p:nvPr/>
        </p:nvPicPr>
        <p:blipFill>
          <a:blip r:embed="rId2"/>
          <a:stretch>
            <a:fillRect/>
          </a:stretch>
        </p:blipFill>
        <p:spPr>
          <a:xfrm>
            <a:off x="810" y="1573383"/>
            <a:ext cx="12192000" cy="4686594"/>
          </a:xfrm>
          <a:prstGeom prst="rect">
            <a:avLst/>
          </a:prstGeom>
          <a:ln>
            <a:solidFill>
              <a:schemeClr val="tx1"/>
            </a:solidFill>
          </a:ln>
        </p:spPr>
      </p:pic>
      <p:sp>
        <p:nvSpPr>
          <p:cNvPr id="10" name="Title 9">
            <a:extLst>
              <a:ext uri="{FF2B5EF4-FFF2-40B4-BE49-F238E27FC236}">
                <a16:creationId xmlns:a16="http://schemas.microsoft.com/office/drawing/2014/main" id="{5586B0C3-DB73-6681-F3B4-1D8549A16DC3}"/>
              </a:ext>
            </a:extLst>
          </p:cNvPr>
          <p:cNvSpPr>
            <a:spLocks noGrp="1"/>
          </p:cNvSpPr>
          <p:nvPr>
            <p:ph type="title"/>
          </p:nvPr>
        </p:nvSpPr>
        <p:spPr/>
        <p:txBody>
          <a:bodyPr/>
          <a:lstStyle/>
          <a:p>
            <a:r>
              <a:rPr lang="en-US" dirty="0"/>
              <a:t>Adding a section to a BIBFRAME record - two live examples</a:t>
            </a:r>
            <a:endParaRPr lang="en-NL" dirty="0"/>
          </a:p>
        </p:txBody>
      </p:sp>
      <p:sp>
        <p:nvSpPr>
          <p:cNvPr id="9" name="Slide Number Placeholder 5">
            <a:extLst>
              <a:ext uri="{FF2B5EF4-FFF2-40B4-BE49-F238E27FC236}">
                <a16:creationId xmlns:a16="http://schemas.microsoft.com/office/drawing/2014/main" id="{B7F5B980-6C35-27BA-C875-74E3A72365F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68</a:t>
            </a:fld>
            <a:endParaRPr lang="en-GB" dirty="0"/>
          </a:p>
        </p:txBody>
      </p:sp>
      <p:sp>
        <p:nvSpPr>
          <p:cNvPr id="3" name="Content Placeholder 2">
            <a:extLst>
              <a:ext uri="{FF2B5EF4-FFF2-40B4-BE49-F238E27FC236}">
                <a16:creationId xmlns:a16="http://schemas.microsoft.com/office/drawing/2014/main" id="{435AAF0C-1B2F-3A28-F1C2-5519A316F961}"/>
              </a:ext>
            </a:extLst>
          </p:cNvPr>
          <p:cNvSpPr>
            <a:spLocks noGrp="1" noChangeArrowheads="1"/>
          </p:cNvSpPr>
          <p:nvPr>
            <p:ph sz="quarter" idx="13"/>
          </p:nvPr>
        </p:nvSpPr>
        <p:spPr bwMode="auto">
          <a:xfrm>
            <a:off x="387298" y="1001512"/>
            <a:ext cx="11417404" cy="1863608"/>
          </a:xfrm>
          <a:prstGeom prst="rect">
            <a:avLst/>
          </a:prstGeom>
        </p:spPr>
        <p:txBody>
          <a:bodyPr/>
          <a:lstStyle/>
          <a:p>
            <a:r>
              <a:rPr lang="en-US" sz="2000" dirty="0"/>
              <a:t>The section is added and put into the corresponding location in the record</a:t>
            </a:r>
          </a:p>
        </p:txBody>
      </p:sp>
      <p:sp>
        <p:nvSpPr>
          <p:cNvPr id="6" name="Rectangle 5">
            <a:extLst>
              <a:ext uri="{FF2B5EF4-FFF2-40B4-BE49-F238E27FC236}">
                <a16:creationId xmlns:a16="http://schemas.microsoft.com/office/drawing/2014/main" id="{DC77C92D-B382-E2EE-1000-78BFB0846429}"/>
              </a:ext>
            </a:extLst>
          </p:cNvPr>
          <p:cNvSpPr/>
          <p:nvPr/>
        </p:nvSpPr>
        <p:spPr>
          <a:xfrm>
            <a:off x="83114" y="2543548"/>
            <a:ext cx="1386840" cy="2438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2C58B91E-1AA0-665B-5006-E3EFD9FBDE60}"/>
              </a:ext>
            </a:extLst>
          </p:cNvPr>
          <p:cNvSpPr/>
          <p:nvPr/>
        </p:nvSpPr>
        <p:spPr>
          <a:xfrm>
            <a:off x="1774138" y="1945640"/>
            <a:ext cx="10334748" cy="13766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65EC20B4-70A9-2FD0-3F91-9A9DADA674A7}"/>
              </a:ext>
            </a:extLst>
          </p:cNvPr>
          <p:cNvSpPr txBox="1"/>
          <p:nvPr/>
        </p:nvSpPr>
        <p:spPr>
          <a:xfrm>
            <a:off x="10718800" y="1676400"/>
            <a:ext cx="1320800" cy="538480"/>
          </a:xfrm>
          <a:prstGeom prst="rect">
            <a:avLst/>
          </a:prstGeom>
          <a:solidFill>
            <a:srgbClr val="FFFF00"/>
          </a:solidFill>
          <a:ln>
            <a:solidFill>
              <a:schemeClr val="tx1"/>
            </a:solidFill>
          </a:ln>
        </p:spPr>
        <p:txBody>
          <a:bodyPr wrap="square" rtlCol="0">
            <a:noAutofit/>
          </a:bodyPr>
          <a:lstStyle/>
          <a:p>
            <a:r>
              <a:rPr lang="en-US" sz="1400" dirty="0"/>
              <a:t>Add a section</a:t>
            </a:r>
          </a:p>
          <a:p>
            <a:pPr algn="l"/>
            <a:r>
              <a:rPr lang="en-US" sz="1400" dirty="0"/>
              <a:t>Example one</a:t>
            </a:r>
          </a:p>
        </p:txBody>
      </p:sp>
    </p:spTree>
    <p:extLst>
      <p:ext uri="{BB962C8B-B14F-4D97-AF65-F5344CB8AC3E}">
        <p14:creationId xmlns:p14="http://schemas.microsoft.com/office/powerpoint/2010/main" val="20544885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8272-786C-5362-4741-272751F7731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D1CDC7-58BE-D37A-9305-B4370970D676}"/>
              </a:ext>
            </a:extLst>
          </p:cNvPr>
          <p:cNvSpPr>
            <a:spLocks noGrp="1"/>
          </p:cNvSpPr>
          <p:nvPr>
            <p:ph type="body" sz="quarter" idx="16"/>
          </p:nvPr>
        </p:nvSpPr>
        <p:spPr>
          <a:xfrm>
            <a:off x="264160" y="2523829"/>
            <a:ext cx="11643360" cy="1030130"/>
          </a:xfrm>
        </p:spPr>
        <p:txBody>
          <a:bodyPr/>
          <a:lstStyle/>
          <a:p>
            <a:r>
              <a:rPr lang="en-US" dirty="0"/>
              <a:t>Duplicating and removing fields</a:t>
            </a:r>
          </a:p>
          <a:p>
            <a:endParaRPr lang="en-US" dirty="0"/>
          </a:p>
        </p:txBody>
      </p:sp>
      <p:sp>
        <p:nvSpPr>
          <p:cNvPr id="4" name="Footer Placeholder 3">
            <a:extLst>
              <a:ext uri="{FF2B5EF4-FFF2-40B4-BE49-F238E27FC236}">
                <a16:creationId xmlns:a16="http://schemas.microsoft.com/office/drawing/2014/main" id="{44FF7AC6-8E2A-934D-A01D-EC708B58473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535431C3-62F4-6832-6BB6-50D49E48790C}"/>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69</a:t>
            </a:fld>
            <a:endParaRPr lang="en-GB" dirty="0"/>
          </a:p>
        </p:txBody>
      </p:sp>
    </p:spTree>
    <p:extLst>
      <p:ext uri="{BB962C8B-B14F-4D97-AF65-F5344CB8AC3E}">
        <p14:creationId xmlns:p14="http://schemas.microsoft.com/office/powerpoint/2010/main" val="3925884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203200" y="2523829"/>
            <a:ext cx="11694160" cy="1030130"/>
          </a:xfrm>
        </p:spPr>
        <p:txBody>
          <a:bodyPr/>
          <a:lstStyle/>
          <a:p>
            <a:r>
              <a:rPr lang="en-US" dirty="0"/>
              <a:t>Editing an existing BIBFRAME record</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7</a:t>
            </a:fld>
            <a:endParaRPr lang="en-GB" dirty="0"/>
          </a:p>
        </p:txBody>
      </p:sp>
    </p:spTree>
    <p:extLst>
      <p:ext uri="{BB962C8B-B14F-4D97-AF65-F5344CB8AC3E}">
        <p14:creationId xmlns:p14="http://schemas.microsoft.com/office/powerpoint/2010/main" val="457823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7C71-FDE7-AFE2-3F5C-CAA6E93E201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6FC3B80-CFB9-A0EE-9D3E-CEB8961502B8}"/>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9C868CD0-E982-EE74-646F-AD62076579C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70</a:t>
            </a:fld>
            <a:endParaRPr lang="en-GB" dirty="0"/>
          </a:p>
        </p:txBody>
      </p:sp>
      <p:sp>
        <p:nvSpPr>
          <p:cNvPr id="3" name="Content Placeholder 2">
            <a:extLst>
              <a:ext uri="{FF2B5EF4-FFF2-40B4-BE49-F238E27FC236}">
                <a16:creationId xmlns:a16="http://schemas.microsoft.com/office/drawing/2014/main" id="{D2959CDB-D656-2778-87E2-58E6E28E3BA2}"/>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sz="2000" dirty="0"/>
              <a:t>For fields which are repeatable, there is a “plus” button next to the field in the linked open data editor for BIBFRAME.</a:t>
            </a:r>
          </a:p>
          <a:p>
            <a:r>
              <a:rPr lang="en-US" sz="2000" dirty="0"/>
              <a:t>This “plus” allows the cataloger to duplicate the field.</a:t>
            </a:r>
          </a:p>
        </p:txBody>
      </p:sp>
    </p:spTree>
    <p:extLst>
      <p:ext uri="{BB962C8B-B14F-4D97-AF65-F5344CB8AC3E}">
        <p14:creationId xmlns:p14="http://schemas.microsoft.com/office/powerpoint/2010/main" val="1678462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03CDA-2F84-B9F0-BC01-BDED06786C4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C7D5847-F1F8-3404-7FF1-8B1BD1ACD93D}"/>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4B47C581-6649-AEFB-B8CC-C84CE9EC983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71</a:t>
            </a:fld>
            <a:endParaRPr lang="en-GB" dirty="0"/>
          </a:p>
        </p:txBody>
      </p:sp>
      <p:sp>
        <p:nvSpPr>
          <p:cNvPr id="3" name="Content Placeholder 2">
            <a:extLst>
              <a:ext uri="{FF2B5EF4-FFF2-40B4-BE49-F238E27FC236}">
                <a16:creationId xmlns:a16="http://schemas.microsoft.com/office/drawing/2014/main" id="{F0995AD4-2066-3B41-2E3A-79D7A89AABDD}"/>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For example, at “Configuration &gt; Resources &gt; Cataloging &gt; Metadata Configuration &gt; LC BIBFRAME Work” we see that the field “Intended Audience” is defined as repeatable</a:t>
            </a:r>
          </a:p>
          <a:p>
            <a:endParaRPr lang="en-US" sz="2000" dirty="0"/>
          </a:p>
        </p:txBody>
      </p:sp>
      <p:pic>
        <p:nvPicPr>
          <p:cNvPr id="4" name="Picture 3">
            <a:extLst>
              <a:ext uri="{FF2B5EF4-FFF2-40B4-BE49-F238E27FC236}">
                <a16:creationId xmlns:a16="http://schemas.microsoft.com/office/drawing/2014/main" id="{C8046A9C-86CF-3570-40DB-E92C1CF97D28}"/>
              </a:ext>
            </a:extLst>
          </p:cNvPr>
          <p:cNvPicPr>
            <a:picLocks noChangeAspect="1"/>
          </p:cNvPicPr>
          <p:nvPr/>
        </p:nvPicPr>
        <p:blipFill>
          <a:blip r:embed="rId2"/>
          <a:stretch>
            <a:fillRect/>
          </a:stretch>
        </p:blipFill>
        <p:spPr>
          <a:xfrm>
            <a:off x="0" y="1920240"/>
            <a:ext cx="12192000" cy="4176092"/>
          </a:xfrm>
          <a:prstGeom prst="rect">
            <a:avLst/>
          </a:prstGeom>
          <a:ln>
            <a:solidFill>
              <a:schemeClr val="tx1"/>
            </a:solidFill>
          </a:ln>
        </p:spPr>
      </p:pic>
      <p:sp>
        <p:nvSpPr>
          <p:cNvPr id="5" name="Rectangle 4">
            <a:extLst>
              <a:ext uri="{FF2B5EF4-FFF2-40B4-BE49-F238E27FC236}">
                <a16:creationId xmlns:a16="http://schemas.microsoft.com/office/drawing/2014/main" id="{8EF4E968-3086-0F6F-4F86-A31528A2650D}"/>
              </a:ext>
            </a:extLst>
          </p:cNvPr>
          <p:cNvSpPr/>
          <p:nvPr/>
        </p:nvSpPr>
        <p:spPr>
          <a:xfrm>
            <a:off x="387298" y="2997200"/>
            <a:ext cx="1380542"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36EEC7C8-BC64-5CCC-837B-537C441FD64F}"/>
              </a:ext>
            </a:extLst>
          </p:cNvPr>
          <p:cNvSpPr/>
          <p:nvPr/>
        </p:nvSpPr>
        <p:spPr>
          <a:xfrm>
            <a:off x="7823200" y="5537200"/>
            <a:ext cx="904240" cy="31928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17750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36921-4D2D-CB76-6060-46F1E596401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0A0E82A-028A-CE67-8637-3A1D64134C2C}"/>
              </a:ext>
            </a:extLst>
          </p:cNvPr>
          <p:cNvPicPr>
            <a:picLocks noGrp="1" noRot="1" noChangeAspect="1" noMove="1" noResize="1" noEditPoints="1" noAdjustHandles="1" noChangeArrowheads="1" noChangeShapeType="1" noCrop="1"/>
          </p:cNvPicPr>
          <p:nvPr/>
        </p:nvPicPr>
        <p:blipFill>
          <a:blip r:embed="rId2"/>
          <a:stretch>
            <a:fillRect/>
          </a:stretch>
        </p:blipFill>
        <p:spPr>
          <a:xfrm>
            <a:off x="289702" y="2462077"/>
            <a:ext cx="11612596" cy="1933845"/>
          </a:xfrm>
          <a:prstGeom prst="rect">
            <a:avLst/>
          </a:prstGeom>
          <a:ln>
            <a:solidFill>
              <a:schemeClr val="tx1"/>
            </a:solidFill>
          </a:ln>
        </p:spPr>
      </p:pic>
      <p:sp>
        <p:nvSpPr>
          <p:cNvPr id="10" name="Title 9">
            <a:extLst>
              <a:ext uri="{FF2B5EF4-FFF2-40B4-BE49-F238E27FC236}">
                <a16:creationId xmlns:a16="http://schemas.microsoft.com/office/drawing/2014/main" id="{0CA65658-1F33-5853-49E4-86F69759C86B}"/>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494BA157-BEB5-F015-3A7F-3048430133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72</a:t>
            </a:fld>
            <a:endParaRPr lang="en-GB" dirty="0"/>
          </a:p>
        </p:txBody>
      </p:sp>
      <p:sp>
        <p:nvSpPr>
          <p:cNvPr id="3" name="Content Placeholder 2">
            <a:extLst>
              <a:ext uri="{FF2B5EF4-FFF2-40B4-BE49-F238E27FC236}">
                <a16:creationId xmlns:a16="http://schemas.microsoft.com/office/drawing/2014/main" id="{0A27C2FA-7B01-2B99-C11E-893766D90FEA}"/>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Because “Intended audience” is a repeatable field, the cataloger has a “plus” button next to the field so that it can be duplicated.</a:t>
            </a:r>
          </a:p>
          <a:p>
            <a:endParaRPr lang="en-US" sz="2000" dirty="0"/>
          </a:p>
        </p:txBody>
      </p:sp>
      <p:sp>
        <p:nvSpPr>
          <p:cNvPr id="5" name="Rectangle 4">
            <a:extLst>
              <a:ext uri="{FF2B5EF4-FFF2-40B4-BE49-F238E27FC236}">
                <a16:creationId xmlns:a16="http://schemas.microsoft.com/office/drawing/2014/main" id="{B6C3E625-2DBE-AB54-AAD4-40F1B098B810}"/>
              </a:ext>
            </a:extLst>
          </p:cNvPr>
          <p:cNvSpPr/>
          <p:nvPr/>
        </p:nvSpPr>
        <p:spPr>
          <a:xfrm>
            <a:off x="468578" y="3301999"/>
            <a:ext cx="1461822" cy="289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E4FBBB5-C88F-F752-78AB-A9371C2C06A0}"/>
              </a:ext>
            </a:extLst>
          </p:cNvPr>
          <p:cNvSpPr/>
          <p:nvPr/>
        </p:nvSpPr>
        <p:spPr>
          <a:xfrm>
            <a:off x="5425440" y="3591963"/>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31819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31475-C267-DA96-9D09-4DE3EF54AF4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F16DFDC-A701-C723-B555-469400CFCA05}"/>
              </a:ext>
            </a:extLst>
          </p:cNvPr>
          <p:cNvPicPr>
            <a:picLocks noChangeAspect="1"/>
          </p:cNvPicPr>
          <p:nvPr/>
        </p:nvPicPr>
        <p:blipFill>
          <a:blip r:embed="rId2"/>
          <a:stretch>
            <a:fillRect/>
          </a:stretch>
        </p:blipFill>
        <p:spPr>
          <a:xfrm>
            <a:off x="0" y="1982372"/>
            <a:ext cx="12192000" cy="4275015"/>
          </a:xfrm>
          <a:prstGeom prst="rect">
            <a:avLst/>
          </a:prstGeom>
          <a:ln>
            <a:solidFill>
              <a:schemeClr val="tx1"/>
            </a:solidFill>
          </a:ln>
        </p:spPr>
      </p:pic>
      <p:sp>
        <p:nvSpPr>
          <p:cNvPr id="10" name="Title 9">
            <a:extLst>
              <a:ext uri="{FF2B5EF4-FFF2-40B4-BE49-F238E27FC236}">
                <a16:creationId xmlns:a16="http://schemas.microsoft.com/office/drawing/2014/main" id="{920E777B-2327-E54A-CC5A-6551CD78BC5E}"/>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2129EEAE-91F8-8A0C-5BD2-B657CB804CC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73</a:t>
            </a:fld>
            <a:endParaRPr lang="en-GB" dirty="0"/>
          </a:p>
        </p:txBody>
      </p:sp>
      <p:sp>
        <p:nvSpPr>
          <p:cNvPr id="3" name="Content Placeholder 2">
            <a:extLst>
              <a:ext uri="{FF2B5EF4-FFF2-40B4-BE49-F238E27FC236}">
                <a16:creationId xmlns:a16="http://schemas.microsoft.com/office/drawing/2014/main" id="{B1211031-2A0E-8300-7032-1BF38599D71D}"/>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For example, at “Configuration &gt; Resources &gt; Cataloging &gt; Metadata Configuration &gt; LC BIBFRAME Work” we see that the field “Main title” is </a:t>
            </a:r>
            <a:r>
              <a:rPr lang="en-US" sz="2000" b="1" dirty="0"/>
              <a:t>not</a:t>
            </a:r>
            <a:r>
              <a:rPr lang="en-US" sz="2000" dirty="0"/>
              <a:t> defined as repeatable</a:t>
            </a:r>
          </a:p>
          <a:p>
            <a:endParaRPr lang="en-US" sz="2000" dirty="0"/>
          </a:p>
        </p:txBody>
      </p:sp>
      <p:sp>
        <p:nvSpPr>
          <p:cNvPr id="5" name="Rectangle 4">
            <a:extLst>
              <a:ext uri="{FF2B5EF4-FFF2-40B4-BE49-F238E27FC236}">
                <a16:creationId xmlns:a16="http://schemas.microsoft.com/office/drawing/2014/main" id="{6EC3ADB7-46E8-43F8-DF0B-F9554968CD01}"/>
              </a:ext>
            </a:extLst>
          </p:cNvPr>
          <p:cNvSpPr/>
          <p:nvPr/>
        </p:nvSpPr>
        <p:spPr>
          <a:xfrm>
            <a:off x="365688" y="3097018"/>
            <a:ext cx="1380542"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AB5637C5-93C7-5C48-6124-ADDE9F089061}"/>
              </a:ext>
            </a:extLst>
          </p:cNvPr>
          <p:cNvSpPr/>
          <p:nvPr/>
        </p:nvSpPr>
        <p:spPr>
          <a:xfrm>
            <a:off x="7823200" y="5770880"/>
            <a:ext cx="904240" cy="31928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203700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9659B-8334-9D39-2851-D45ACC4ADBE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E310F04-821D-DB62-4AC3-F96633F66409}"/>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A2DBA6DB-FE1E-131F-3687-AD3C00E33E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74</a:t>
            </a:fld>
            <a:endParaRPr lang="en-GB" dirty="0"/>
          </a:p>
        </p:txBody>
      </p:sp>
      <p:sp>
        <p:nvSpPr>
          <p:cNvPr id="3" name="Content Placeholder 2">
            <a:extLst>
              <a:ext uri="{FF2B5EF4-FFF2-40B4-BE49-F238E27FC236}">
                <a16:creationId xmlns:a16="http://schemas.microsoft.com/office/drawing/2014/main" id="{4DB20EBF-8E24-52D0-772A-85A2FEA27864}"/>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Because “Main title” is </a:t>
            </a:r>
            <a:r>
              <a:rPr lang="en-US" sz="2000" b="1" dirty="0"/>
              <a:t>not</a:t>
            </a:r>
            <a:r>
              <a:rPr lang="en-US" sz="2000" dirty="0"/>
              <a:t> a repeatable field, the cataloger does not have a “plus” button next to the field so that it can be duplicated.</a:t>
            </a:r>
          </a:p>
          <a:p>
            <a:endParaRPr lang="en-US" sz="2000" dirty="0"/>
          </a:p>
        </p:txBody>
      </p:sp>
      <p:sp>
        <p:nvSpPr>
          <p:cNvPr id="5" name="Rectangle 4">
            <a:extLst>
              <a:ext uri="{FF2B5EF4-FFF2-40B4-BE49-F238E27FC236}">
                <a16:creationId xmlns:a16="http://schemas.microsoft.com/office/drawing/2014/main" id="{D122A242-A987-725B-77F3-2FB171BC7008}"/>
              </a:ext>
            </a:extLst>
          </p:cNvPr>
          <p:cNvSpPr/>
          <p:nvPr/>
        </p:nvSpPr>
        <p:spPr>
          <a:xfrm>
            <a:off x="468578" y="3301999"/>
            <a:ext cx="1461822" cy="289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A3BD9603-D37B-6514-4217-7D5359E49538}"/>
              </a:ext>
            </a:extLst>
          </p:cNvPr>
          <p:cNvSpPr/>
          <p:nvPr/>
        </p:nvSpPr>
        <p:spPr>
          <a:xfrm>
            <a:off x="5425440" y="3591963"/>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4" name="Picture 3">
            <a:extLst>
              <a:ext uri="{FF2B5EF4-FFF2-40B4-BE49-F238E27FC236}">
                <a16:creationId xmlns:a16="http://schemas.microsoft.com/office/drawing/2014/main" id="{59A864A4-612B-7501-FD20-33E05B2BCA4B}"/>
              </a:ext>
            </a:extLst>
          </p:cNvPr>
          <p:cNvPicPr>
            <a:picLocks noChangeAspect="1"/>
          </p:cNvPicPr>
          <p:nvPr/>
        </p:nvPicPr>
        <p:blipFill>
          <a:blip r:embed="rId2"/>
          <a:stretch>
            <a:fillRect/>
          </a:stretch>
        </p:blipFill>
        <p:spPr>
          <a:xfrm>
            <a:off x="333375" y="2357437"/>
            <a:ext cx="11525250" cy="2143125"/>
          </a:xfrm>
          <a:prstGeom prst="rect">
            <a:avLst/>
          </a:prstGeom>
        </p:spPr>
      </p:pic>
      <p:sp>
        <p:nvSpPr>
          <p:cNvPr id="8" name="Rectangle 7">
            <a:extLst>
              <a:ext uri="{FF2B5EF4-FFF2-40B4-BE49-F238E27FC236}">
                <a16:creationId xmlns:a16="http://schemas.microsoft.com/office/drawing/2014/main" id="{B36BA763-842F-4666-DE71-470A994DCB2F}"/>
              </a:ext>
            </a:extLst>
          </p:cNvPr>
          <p:cNvSpPr/>
          <p:nvPr/>
        </p:nvSpPr>
        <p:spPr>
          <a:xfrm>
            <a:off x="6156962" y="3459479"/>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TextBox 10">
            <a:extLst>
              <a:ext uri="{FF2B5EF4-FFF2-40B4-BE49-F238E27FC236}">
                <a16:creationId xmlns:a16="http://schemas.microsoft.com/office/drawing/2014/main" id="{77872CA7-C1FE-E324-8FE1-A133545F9202}"/>
              </a:ext>
            </a:extLst>
          </p:cNvPr>
          <p:cNvSpPr txBox="1"/>
          <p:nvPr/>
        </p:nvSpPr>
        <p:spPr>
          <a:xfrm>
            <a:off x="5577840" y="4257041"/>
            <a:ext cx="2235200" cy="593638"/>
          </a:xfrm>
          <a:prstGeom prst="rect">
            <a:avLst/>
          </a:prstGeom>
          <a:solidFill>
            <a:srgbClr val="FFFF00"/>
          </a:solidFill>
          <a:ln>
            <a:solidFill>
              <a:schemeClr val="tx1"/>
            </a:solidFill>
          </a:ln>
        </p:spPr>
        <p:txBody>
          <a:bodyPr wrap="square" rtlCol="0">
            <a:noAutofit/>
          </a:bodyPr>
          <a:lstStyle/>
          <a:p>
            <a:pPr algn="l"/>
            <a:r>
              <a:rPr lang="en-US" sz="1400" dirty="0"/>
              <a:t>There is no “plus button” to duplicate the field</a:t>
            </a:r>
          </a:p>
        </p:txBody>
      </p:sp>
    </p:spTree>
    <p:extLst>
      <p:ext uri="{BB962C8B-B14F-4D97-AF65-F5344CB8AC3E}">
        <p14:creationId xmlns:p14="http://schemas.microsoft.com/office/powerpoint/2010/main" val="2640339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B9E5B-2256-856B-7C76-E42C6F93FED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0789DC-0CC3-6E8E-51BB-8E7E563D133A}"/>
              </a:ext>
            </a:extLst>
          </p:cNvPr>
          <p:cNvPicPr>
            <a:picLocks noGrp="1" noRot="1" noChangeAspect="1" noMove="1" noResize="1" noEditPoints="1" noAdjustHandles="1" noChangeArrowheads="1" noChangeShapeType="1" noCrop="1"/>
          </p:cNvPicPr>
          <p:nvPr/>
        </p:nvPicPr>
        <p:blipFill>
          <a:blip r:embed="rId2"/>
          <a:stretch>
            <a:fillRect/>
          </a:stretch>
        </p:blipFill>
        <p:spPr>
          <a:xfrm>
            <a:off x="289702" y="2462077"/>
            <a:ext cx="11612596" cy="1933845"/>
          </a:xfrm>
          <a:prstGeom prst="rect">
            <a:avLst/>
          </a:prstGeom>
          <a:ln>
            <a:solidFill>
              <a:schemeClr val="tx1"/>
            </a:solidFill>
          </a:ln>
        </p:spPr>
      </p:pic>
      <p:sp>
        <p:nvSpPr>
          <p:cNvPr id="10" name="Title 9">
            <a:extLst>
              <a:ext uri="{FF2B5EF4-FFF2-40B4-BE49-F238E27FC236}">
                <a16:creationId xmlns:a16="http://schemas.microsoft.com/office/drawing/2014/main" id="{D3632EA9-A256-B14E-AAB2-1B3EBA127D43}"/>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3908DB0D-BF36-8851-5B35-60A260BB65E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75</a:t>
            </a:fld>
            <a:endParaRPr lang="en-GB" dirty="0"/>
          </a:p>
        </p:txBody>
      </p:sp>
      <p:sp>
        <p:nvSpPr>
          <p:cNvPr id="3" name="Content Placeholder 2">
            <a:extLst>
              <a:ext uri="{FF2B5EF4-FFF2-40B4-BE49-F238E27FC236}">
                <a16:creationId xmlns:a16="http://schemas.microsoft.com/office/drawing/2014/main" id="{EF6A9AAB-5809-A111-7AAC-3A6393AA6AD4}"/>
              </a:ext>
            </a:extLst>
          </p:cNvPr>
          <p:cNvSpPr>
            <a:spLocks noGrp="1" noChangeArrowheads="1"/>
          </p:cNvSpPr>
          <p:nvPr>
            <p:ph sz="quarter" idx="13"/>
          </p:nvPr>
        </p:nvSpPr>
        <p:spPr bwMode="auto">
          <a:xfrm>
            <a:off x="387298" y="1001512"/>
            <a:ext cx="11417404" cy="1182888"/>
          </a:xfrm>
          <a:prstGeom prst="rect">
            <a:avLst/>
          </a:prstGeom>
        </p:spPr>
        <p:txBody>
          <a:bodyPr/>
          <a:lstStyle/>
          <a:p>
            <a:r>
              <a:rPr lang="en-US" sz="2000" dirty="0"/>
              <a:t>Now the cataloger will duplicate the field “Intended audience”</a:t>
            </a:r>
          </a:p>
          <a:p>
            <a:r>
              <a:rPr lang="en-US" sz="2000" dirty="0"/>
              <a:t>While editing the Work with title “Feminists don't wear pink and other lies” the cataloger clicks the “plus” button next to the field “Intended audience” to duplicate the field.</a:t>
            </a:r>
          </a:p>
          <a:p>
            <a:endParaRPr lang="en-US" sz="2000" dirty="0"/>
          </a:p>
        </p:txBody>
      </p:sp>
      <p:sp>
        <p:nvSpPr>
          <p:cNvPr id="5" name="Rectangle 4">
            <a:extLst>
              <a:ext uri="{FF2B5EF4-FFF2-40B4-BE49-F238E27FC236}">
                <a16:creationId xmlns:a16="http://schemas.microsoft.com/office/drawing/2014/main" id="{21ED4461-FD79-6320-9DF2-AF304AF00131}"/>
              </a:ext>
            </a:extLst>
          </p:cNvPr>
          <p:cNvSpPr/>
          <p:nvPr/>
        </p:nvSpPr>
        <p:spPr>
          <a:xfrm>
            <a:off x="468578" y="3301999"/>
            <a:ext cx="1461822" cy="289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310D937C-5B69-D496-B1CE-C44E106397BF}"/>
              </a:ext>
            </a:extLst>
          </p:cNvPr>
          <p:cNvSpPr/>
          <p:nvPr/>
        </p:nvSpPr>
        <p:spPr>
          <a:xfrm>
            <a:off x="5425440" y="3591963"/>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87561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D8C25-9BB8-08B6-B6B7-7563F0827F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91B3E5-6679-1EE0-F99B-4A5C3301F69D}"/>
              </a:ext>
            </a:extLst>
          </p:cNvPr>
          <p:cNvPicPr>
            <a:picLocks noChangeAspect="1"/>
          </p:cNvPicPr>
          <p:nvPr/>
        </p:nvPicPr>
        <p:blipFill>
          <a:blip r:embed="rId2"/>
          <a:stretch>
            <a:fillRect/>
          </a:stretch>
        </p:blipFill>
        <p:spPr>
          <a:xfrm>
            <a:off x="289702" y="2014340"/>
            <a:ext cx="11612596" cy="2829320"/>
          </a:xfrm>
          <a:prstGeom prst="rect">
            <a:avLst/>
          </a:prstGeom>
        </p:spPr>
      </p:pic>
      <p:sp>
        <p:nvSpPr>
          <p:cNvPr id="10" name="Title 9">
            <a:extLst>
              <a:ext uri="{FF2B5EF4-FFF2-40B4-BE49-F238E27FC236}">
                <a16:creationId xmlns:a16="http://schemas.microsoft.com/office/drawing/2014/main" id="{571DBB66-ECE8-4AB3-DF5A-FCFBB57551C5}"/>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FCA1F424-25F9-82C2-0E3F-36D79BE5B61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76</a:t>
            </a:fld>
            <a:endParaRPr lang="en-GB" dirty="0"/>
          </a:p>
        </p:txBody>
      </p:sp>
      <p:sp>
        <p:nvSpPr>
          <p:cNvPr id="3" name="Content Placeholder 2">
            <a:extLst>
              <a:ext uri="{FF2B5EF4-FFF2-40B4-BE49-F238E27FC236}">
                <a16:creationId xmlns:a16="http://schemas.microsoft.com/office/drawing/2014/main" id="{4E42ABA4-BF57-EE88-52CB-D3A0535C4316}"/>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The field has been duplicated.</a:t>
            </a:r>
          </a:p>
          <a:p>
            <a:r>
              <a:rPr lang="en-US" sz="2000" dirty="0"/>
              <a:t>Now the cataloger will add a value to the field by clicking the Lookup icon (three lines)</a:t>
            </a:r>
          </a:p>
          <a:p>
            <a:endParaRPr lang="en-US" sz="2000" dirty="0"/>
          </a:p>
        </p:txBody>
      </p:sp>
      <p:sp>
        <p:nvSpPr>
          <p:cNvPr id="5" name="Rectangle 4">
            <a:extLst>
              <a:ext uri="{FF2B5EF4-FFF2-40B4-BE49-F238E27FC236}">
                <a16:creationId xmlns:a16="http://schemas.microsoft.com/office/drawing/2014/main" id="{523C601B-8655-45E1-C824-273F9954AA28}"/>
              </a:ext>
            </a:extLst>
          </p:cNvPr>
          <p:cNvSpPr/>
          <p:nvPr/>
        </p:nvSpPr>
        <p:spPr>
          <a:xfrm>
            <a:off x="488898" y="3830320"/>
            <a:ext cx="1461822" cy="289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70987DD8-BE82-6079-3ACA-AFECAFBC6417}"/>
              </a:ext>
            </a:extLst>
          </p:cNvPr>
          <p:cNvSpPr/>
          <p:nvPr/>
        </p:nvSpPr>
        <p:spPr>
          <a:xfrm>
            <a:off x="5130800" y="4099156"/>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280883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107D7-615D-6B92-116A-E6B17F8D5D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A0841C-154C-7BF4-551B-7B77D6280520}"/>
              </a:ext>
            </a:extLst>
          </p:cNvPr>
          <p:cNvPicPr>
            <a:picLocks noChangeAspect="1"/>
          </p:cNvPicPr>
          <p:nvPr/>
        </p:nvPicPr>
        <p:blipFill>
          <a:blip r:embed="rId2"/>
          <a:stretch>
            <a:fillRect/>
          </a:stretch>
        </p:blipFill>
        <p:spPr>
          <a:xfrm>
            <a:off x="0" y="2416028"/>
            <a:ext cx="12192000" cy="2025943"/>
          </a:xfrm>
          <a:prstGeom prst="rect">
            <a:avLst/>
          </a:prstGeom>
          <a:ln>
            <a:solidFill>
              <a:schemeClr val="tx1"/>
            </a:solidFill>
          </a:ln>
        </p:spPr>
      </p:pic>
      <p:sp>
        <p:nvSpPr>
          <p:cNvPr id="10" name="Title 9">
            <a:extLst>
              <a:ext uri="{FF2B5EF4-FFF2-40B4-BE49-F238E27FC236}">
                <a16:creationId xmlns:a16="http://schemas.microsoft.com/office/drawing/2014/main" id="{A3A48D52-7D1B-5373-5B06-2774904E0488}"/>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68B24AC0-17EF-687D-1E9D-C2D7700CA64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77</a:t>
            </a:fld>
            <a:endParaRPr lang="en-GB" dirty="0"/>
          </a:p>
        </p:txBody>
      </p:sp>
      <p:sp>
        <p:nvSpPr>
          <p:cNvPr id="3" name="Content Placeholder 2">
            <a:extLst>
              <a:ext uri="{FF2B5EF4-FFF2-40B4-BE49-F238E27FC236}">
                <a16:creationId xmlns:a16="http://schemas.microsoft.com/office/drawing/2014/main" id="{B2F55184-6092-F617-073B-EAAB28EA3BC9}"/>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The cataloger found the desired value via the Lookup and adds it to the field</a:t>
            </a:r>
          </a:p>
          <a:p>
            <a:endParaRPr lang="en-US" sz="2000" dirty="0"/>
          </a:p>
        </p:txBody>
      </p:sp>
      <p:sp>
        <p:nvSpPr>
          <p:cNvPr id="5" name="Rectangle 4">
            <a:extLst>
              <a:ext uri="{FF2B5EF4-FFF2-40B4-BE49-F238E27FC236}">
                <a16:creationId xmlns:a16="http://schemas.microsoft.com/office/drawing/2014/main" id="{FF1909C7-A55C-DF50-A0A5-42B0F8531D83}"/>
              </a:ext>
            </a:extLst>
          </p:cNvPr>
          <p:cNvSpPr/>
          <p:nvPr/>
        </p:nvSpPr>
        <p:spPr>
          <a:xfrm>
            <a:off x="1159458" y="2936240"/>
            <a:ext cx="1461822" cy="2891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1AF577AC-5169-4987-63A5-772B759FE7D9}"/>
              </a:ext>
            </a:extLst>
          </p:cNvPr>
          <p:cNvSpPr/>
          <p:nvPr/>
        </p:nvSpPr>
        <p:spPr>
          <a:xfrm>
            <a:off x="387298" y="3419317"/>
            <a:ext cx="304800" cy="289157"/>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5DABD9A-DA2E-8598-6886-8AFFEB95E8D2}"/>
              </a:ext>
            </a:extLst>
          </p:cNvPr>
          <p:cNvSpPr/>
          <p:nvPr/>
        </p:nvSpPr>
        <p:spPr>
          <a:xfrm>
            <a:off x="11409680" y="2475554"/>
            <a:ext cx="650240" cy="4098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293266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58015-A616-3D52-B4D1-540E173063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43CADA-6519-D0C4-B182-2CF7B7AC05BC}"/>
              </a:ext>
            </a:extLst>
          </p:cNvPr>
          <p:cNvPicPr>
            <a:picLocks noChangeAspect="1"/>
          </p:cNvPicPr>
          <p:nvPr/>
        </p:nvPicPr>
        <p:blipFill>
          <a:blip r:embed="rId2"/>
          <a:stretch>
            <a:fillRect/>
          </a:stretch>
        </p:blipFill>
        <p:spPr>
          <a:xfrm>
            <a:off x="0" y="1715350"/>
            <a:ext cx="12192000" cy="4678723"/>
          </a:xfrm>
          <a:prstGeom prst="rect">
            <a:avLst/>
          </a:prstGeom>
          <a:ln>
            <a:solidFill>
              <a:schemeClr val="tx1"/>
            </a:solidFill>
          </a:ln>
        </p:spPr>
      </p:pic>
      <p:sp>
        <p:nvSpPr>
          <p:cNvPr id="10" name="Title 9">
            <a:extLst>
              <a:ext uri="{FF2B5EF4-FFF2-40B4-BE49-F238E27FC236}">
                <a16:creationId xmlns:a16="http://schemas.microsoft.com/office/drawing/2014/main" id="{7C654800-C81F-DBD7-59DE-44376773243B}"/>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B7ABD53D-B625-469E-5FB6-C7066AA3C32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78</a:t>
            </a:fld>
            <a:endParaRPr lang="en-GB" dirty="0"/>
          </a:p>
        </p:txBody>
      </p:sp>
      <p:sp>
        <p:nvSpPr>
          <p:cNvPr id="3" name="Content Placeholder 2">
            <a:extLst>
              <a:ext uri="{FF2B5EF4-FFF2-40B4-BE49-F238E27FC236}">
                <a16:creationId xmlns:a16="http://schemas.microsoft.com/office/drawing/2014/main" id="{E54B512F-5AF3-A386-70B2-8780E88DE741}"/>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The cataloger saves the Work with the duplicated field</a:t>
            </a:r>
          </a:p>
          <a:p>
            <a:endParaRPr lang="en-US" sz="2000" dirty="0"/>
          </a:p>
        </p:txBody>
      </p:sp>
      <p:sp>
        <p:nvSpPr>
          <p:cNvPr id="11" name="Rectangle 10">
            <a:extLst>
              <a:ext uri="{FF2B5EF4-FFF2-40B4-BE49-F238E27FC236}">
                <a16:creationId xmlns:a16="http://schemas.microsoft.com/office/drawing/2014/main" id="{EF2CC36F-B749-5FE9-AD08-C0DBCA1FA5A2}"/>
              </a:ext>
            </a:extLst>
          </p:cNvPr>
          <p:cNvSpPr/>
          <p:nvPr/>
        </p:nvSpPr>
        <p:spPr>
          <a:xfrm>
            <a:off x="1920240" y="5445760"/>
            <a:ext cx="5191760" cy="650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69A5A460-B6F4-DD46-1F85-DB9E41DE6530}"/>
              </a:ext>
            </a:extLst>
          </p:cNvPr>
          <p:cNvSpPr/>
          <p:nvPr/>
        </p:nvSpPr>
        <p:spPr>
          <a:xfrm>
            <a:off x="3271520" y="1733997"/>
            <a:ext cx="863600" cy="40976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14" name="Picture 13">
            <a:extLst>
              <a:ext uri="{FF2B5EF4-FFF2-40B4-BE49-F238E27FC236}">
                <a16:creationId xmlns:a16="http://schemas.microsoft.com/office/drawing/2014/main" id="{54322AB3-D024-0C9C-437D-6B79338419E3}"/>
              </a:ext>
            </a:extLst>
          </p:cNvPr>
          <p:cNvPicPr>
            <a:picLocks noChangeAspect="1"/>
          </p:cNvPicPr>
          <p:nvPr/>
        </p:nvPicPr>
        <p:blipFill>
          <a:blip r:embed="rId3"/>
          <a:stretch>
            <a:fillRect/>
          </a:stretch>
        </p:blipFill>
        <p:spPr>
          <a:xfrm>
            <a:off x="9677049" y="2196892"/>
            <a:ext cx="2514951" cy="1486107"/>
          </a:xfrm>
          <a:prstGeom prst="rect">
            <a:avLst/>
          </a:prstGeom>
        </p:spPr>
      </p:pic>
    </p:spTree>
    <p:extLst>
      <p:ext uri="{BB962C8B-B14F-4D97-AF65-F5344CB8AC3E}">
        <p14:creationId xmlns:p14="http://schemas.microsoft.com/office/powerpoint/2010/main" val="1540235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121E5-9AB4-07CE-5BE0-C604A165B3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507F3E-4874-793E-DF8E-2C8A1051FC76}"/>
              </a:ext>
            </a:extLst>
          </p:cNvPr>
          <p:cNvPicPr>
            <a:picLocks noChangeAspect="1"/>
          </p:cNvPicPr>
          <p:nvPr/>
        </p:nvPicPr>
        <p:blipFill>
          <a:blip r:embed="rId2"/>
          <a:stretch>
            <a:fillRect/>
          </a:stretch>
        </p:blipFill>
        <p:spPr>
          <a:xfrm>
            <a:off x="261123" y="1990524"/>
            <a:ext cx="11669754" cy="2876951"/>
          </a:xfrm>
          <a:prstGeom prst="rect">
            <a:avLst/>
          </a:prstGeom>
          <a:ln>
            <a:solidFill>
              <a:schemeClr val="tx1"/>
            </a:solidFill>
          </a:ln>
        </p:spPr>
      </p:pic>
      <p:sp>
        <p:nvSpPr>
          <p:cNvPr id="10" name="Title 9">
            <a:extLst>
              <a:ext uri="{FF2B5EF4-FFF2-40B4-BE49-F238E27FC236}">
                <a16:creationId xmlns:a16="http://schemas.microsoft.com/office/drawing/2014/main" id="{8A9C7680-8051-1465-5B46-198996E76C8D}"/>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6BA16B7D-3221-407A-05D1-36EED767050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79</a:t>
            </a:fld>
            <a:endParaRPr lang="en-GB" dirty="0"/>
          </a:p>
        </p:txBody>
      </p:sp>
      <p:sp>
        <p:nvSpPr>
          <p:cNvPr id="3" name="Content Placeholder 2">
            <a:extLst>
              <a:ext uri="{FF2B5EF4-FFF2-40B4-BE49-F238E27FC236}">
                <a16:creationId xmlns:a16="http://schemas.microsoft.com/office/drawing/2014/main" id="{5C6E5F01-2237-D849-F85D-2D0674ED85BE}"/>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Fields can be removed by clicking the X button next to a field.  </a:t>
            </a:r>
          </a:p>
          <a:p>
            <a:endParaRPr lang="en-US" sz="2000" dirty="0"/>
          </a:p>
        </p:txBody>
      </p:sp>
      <p:sp>
        <p:nvSpPr>
          <p:cNvPr id="11" name="Rectangle 10">
            <a:extLst>
              <a:ext uri="{FF2B5EF4-FFF2-40B4-BE49-F238E27FC236}">
                <a16:creationId xmlns:a16="http://schemas.microsoft.com/office/drawing/2014/main" id="{B96694F3-AEE1-F2E8-A2AB-5FCB873B0D68}"/>
              </a:ext>
            </a:extLst>
          </p:cNvPr>
          <p:cNvSpPr/>
          <p:nvPr/>
        </p:nvSpPr>
        <p:spPr>
          <a:xfrm>
            <a:off x="5110480" y="3124199"/>
            <a:ext cx="31496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548A9BE9-534B-EADC-A0F0-C104740E3228}"/>
              </a:ext>
            </a:extLst>
          </p:cNvPr>
          <p:cNvSpPr txBox="1"/>
          <p:nvPr/>
        </p:nvSpPr>
        <p:spPr>
          <a:xfrm>
            <a:off x="6766562" y="2341879"/>
            <a:ext cx="2540000" cy="782320"/>
          </a:xfrm>
          <a:prstGeom prst="rect">
            <a:avLst/>
          </a:prstGeom>
          <a:solidFill>
            <a:srgbClr val="FFFF00"/>
          </a:solidFill>
          <a:ln>
            <a:solidFill>
              <a:schemeClr val="tx1"/>
            </a:solidFill>
          </a:ln>
        </p:spPr>
        <p:txBody>
          <a:bodyPr wrap="square" rtlCol="0">
            <a:noAutofit/>
          </a:bodyPr>
          <a:lstStyle/>
          <a:p>
            <a:pPr algn="l"/>
            <a:r>
              <a:rPr lang="en-US" sz="1400" dirty="0"/>
              <a:t>Clicking this X will remove the field “Intended audience” with value “adult”</a:t>
            </a:r>
          </a:p>
        </p:txBody>
      </p:sp>
      <p:cxnSp>
        <p:nvCxnSpPr>
          <p:cNvPr id="8" name="Straight Arrow Connector 7">
            <a:extLst>
              <a:ext uri="{FF2B5EF4-FFF2-40B4-BE49-F238E27FC236}">
                <a16:creationId xmlns:a16="http://schemas.microsoft.com/office/drawing/2014/main" id="{1A6C91A1-2062-2D64-DEBB-A2CDB1F531C7}"/>
              </a:ext>
            </a:extLst>
          </p:cNvPr>
          <p:cNvCxnSpPr>
            <a:cxnSpLocks/>
          </p:cNvCxnSpPr>
          <p:nvPr/>
        </p:nvCxnSpPr>
        <p:spPr>
          <a:xfrm flipH="1">
            <a:off x="5527040" y="2743199"/>
            <a:ext cx="1229362"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9AAF41-DB9B-9F69-4B84-4F23AE95AEE7}"/>
              </a:ext>
            </a:extLst>
          </p:cNvPr>
          <p:cNvCxnSpPr>
            <a:cxnSpLocks/>
          </p:cNvCxnSpPr>
          <p:nvPr/>
        </p:nvCxnSpPr>
        <p:spPr>
          <a:xfrm flipH="1">
            <a:off x="5242560" y="2733039"/>
            <a:ext cx="294640" cy="391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3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7F148-F890-0813-999F-2C9C71D179E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550010F-977C-93AC-9E60-C3828193E38A}"/>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9216A5FD-49C0-DCB7-253A-667A2B0EA04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3" name="Content Placeholder 2">
            <a:extLst>
              <a:ext uri="{FF2B5EF4-FFF2-40B4-BE49-F238E27FC236}">
                <a16:creationId xmlns:a16="http://schemas.microsoft.com/office/drawing/2014/main" id="{61E44596-D0D5-B067-E483-5654501F2BA6}"/>
              </a:ext>
            </a:extLst>
          </p:cNvPr>
          <p:cNvSpPr>
            <a:spLocks noGrp="1" noChangeArrowheads="1"/>
          </p:cNvSpPr>
          <p:nvPr>
            <p:ph sz="quarter" idx="13"/>
          </p:nvPr>
        </p:nvSpPr>
        <p:spPr bwMode="auto">
          <a:xfrm>
            <a:off x="387298" y="1001512"/>
            <a:ext cx="11417404" cy="5043688"/>
          </a:xfrm>
          <a:prstGeom prst="rect">
            <a:avLst/>
          </a:prstGeom>
        </p:spPr>
        <p:txBody>
          <a:bodyPr/>
          <a:lstStyle/>
          <a:p>
            <a:r>
              <a:rPr lang="en-US" sz="2000" dirty="0"/>
              <a:t>To edit an existing BIBFRAME record, the record may first be retrieved and then the cataloger can click “edit”.</a:t>
            </a:r>
          </a:p>
          <a:p>
            <a:pPr lvl="1"/>
            <a:r>
              <a:rPr lang="en-US" sz="2000" dirty="0"/>
              <a:t>This is the case for both BIBFRAME Works as well as BIBFRAME Instances.</a:t>
            </a:r>
          </a:p>
          <a:p>
            <a:pPr lvl="1"/>
            <a:r>
              <a:rPr lang="en-US" sz="2000" dirty="0"/>
              <a:t>After clicking “edit” the Linked Open Data Editor for BIBFRAME will open and the record will be in Draft mode until either saved or released.</a:t>
            </a:r>
          </a:p>
          <a:p>
            <a:pPr lvl="2"/>
            <a:r>
              <a:rPr lang="en-US" sz="2000" dirty="0"/>
              <a:t>Alma “knows” </a:t>
            </a:r>
          </a:p>
          <a:p>
            <a:pPr lvl="3"/>
            <a:r>
              <a:rPr lang="en-US" sz="2000" dirty="0"/>
              <a:t> If the record is of type BIBFRAME to automatically open the Linked Open Data Editor for BIBFRAME </a:t>
            </a:r>
          </a:p>
          <a:p>
            <a:pPr lvl="3"/>
            <a:r>
              <a:rPr lang="en-US" sz="2000" dirty="0"/>
              <a:t> If the record is not of type BIBFRAME to open the previously-existing metadata editor</a:t>
            </a:r>
          </a:p>
          <a:p>
            <a:r>
              <a:rPr lang="en-US" sz="2000" dirty="0"/>
              <a:t>As previously shown:</a:t>
            </a:r>
          </a:p>
          <a:p>
            <a:pPr lvl="1"/>
            <a:r>
              <a:rPr lang="en-US" sz="2000" dirty="0"/>
              <a:t>Works are retrieved via the Works Search.</a:t>
            </a:r>
          </a:p>
          <a:p>
            <a:pPr lvl="1"/>
            <a:r>
              <a:rPr lang="en-US" sz="2000" dirty="0"/>
              <a:t>Instances are retrieved via the All Titles search.</a:t>
            </a:r>
          </a:p>
          <a:p>
            <a:pPr lvl="1"/>
            <a:endParaRPr lang="en-US" sz="2000" dirty="0"/>
          </a:p>
          <a:p>
            <a:endParaRPr lang="en-US" sz="2000" dirty="0"/>
          </a:p>
        </p:txBody>
      </p:sp>
    </p:spTree>
    <p:extLst>
      <p:ext uri="{BB962C8B-B14F-4D97-AF65-F5344CB8AC3E}">
        <p14:creationId xmlns:p14="http://schemas.microsoft.com/office/powerpoint/2010/main" val="30762295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19BC-9048-9729-1EC3-426603B756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23B88A-EA1F-F04D-E186-1E4D87DF3ED4}"/>
              </a:ext>
            </a:extLst>
          </p:cNvPr>
          <p:cNvPicPr>
            <a:picLocks noChangeAspect="1"/>
          </p:cNvPicPr>
          <p:nvPr/>
        </p:nvPicPr>
        <p:blipFill>
          <a:blip r:embed="rId2"/>
          <a:stretch>
            <a:fillRect/>
          </a:stretch>
        </p:blipFill>
        <p:spPr>
          <a:xfrm>
            <a:off x="308755" y="2314419"/>
            <a:ext cx="11574490" cy="2229161"/>
          </a:xfrm>
          <a:prstGeom prst="rect">
            <a:avLst/>
          </a:prstGeom>
          <a:ln>
            <a:solidFill>
              <a:schemeClr val="tx1"/>
            </a:solidFill>
          </a:ln>
        </p:spPr>
      </p:pic>
      <p:sp>
        <p:nvSpPr>
          <p:cNvPr id="10" name="Title 9">
            <a:extLst>
              <a:ext uri="{FF2B5EF4-FFF2-40B4-BE49-F238E27FC236}">
                <a16:creationId xmlns:a16="http://schemas.microsoft.com/office/drawing/2014/main" id="{A8834004-9E61-BB24-C532-CE01D9795447}"/>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2DE5077B-2D26-1AE7-F720-E5C89470FCB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80</a:t>
            </a:fld>
            <a:endParaRPr lang="en-GB" dirty="0"/>
          </a:p>
        </p:txBody>
      </p:sp>
      <p:sp>
        <p:nvSpPr>
          <p:cNvPr id="3" name="Content Placeholder 2">
            <a:extLst>
              <a:ext uri="{FF2B5EF4-FFF2-40B4-BE49-F238E27FC236}">
                <a16:creationId xmlns:a16="http://schemas.microsoft.com/office/drawing/2014/main" id="{BE2104D5-081A-8B1C-2A1B-2A4CBF19972C}"/>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Section can be removed by clicking the X button in a section header.  </a:t>
            </a:r>
          </a:p>
          <a:p>
            <a:endParaRPr lang="en-US" sz="2000" dirty="0"/>
          </a:p>
        </p:txBody>
      </p:sp>
      <p:sp>
        <p:nvSpPr>
          <p:cNvPr id="11" name="Rectangle 10">
            <a:extLst>
              <a:ext uri="{FF2B5EF4-FFF2-40B4-BE49-F238E27FC236}">
                <a16:creationId xmlns:a16="http://schemas.microsoft.com/office/drawing/2014/main" id="{5AB07E1F-A5A8-92D8-A21E-56AC41E67A65}"/>
              </a:ext>
            </a:extLst>
          </p:cNvPr>
          <p:cNvSpPr/>
          <p:nvPr/>
        </p:nvSpPr>
        <p:spPr>
          <a:xfrm>
            <a:off x="11115040" y="2517826"/>
            <a:ext cx="31496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8D54C61A-4801-8D93-7D13-9B9EB4E74E2F}"/>
              </a:ext>
            </a:extLst>
          </p:cNvPr>
          <p:cNvSpPr txBox="1"/>
          <p:nvPr/>
        </p:nvSpPr>
        <p:spPr>
          <a:xfrm>
            <a:off x="7071358" y="1649146"/>
            <a:ext cx="2540000" cy="782320"/>
          </a:xfrm>
          <a:prstGeom prst="rect">
            <a:avLst/>
          </a:prstGeom>
          <a:solidFill>
            <a:srgbClr val="FFFF00"/>
          </a:solidFill>
          <a:ln>
            <a:solidFill>
              <a:schemeClr val="tx1"/>
            </a:solidFill>
          </a:ln>
        </p:spPr>
        <p:txBody>
          <a:bodyPr wrap="square" rtlCol="0">
            <a:noAutofit/>
          </a:bodyPr>
          <a:lstStyle/>
          <a:p>
            <a:pPr algn="l"/>
            <a:r>
              <a:rPr lang="en-US" sz="1400" dirty="0"/>
              <a:t>Clicking this X will remove the section “Contributor and role – Contribution”</a:t>
            </a:r>
          </a:p>
        </p:txBody>
      </p:sp>
      <p:cxnSp>
        <p:nvCxnSpPr>
          <p:cNvPr id="8" name="Straight Arrow Connector 7">
            <a:extLst>
              <a:ext uri="{FF2B5EF4-FFF2-40B4-BE49-F238E27FC236}">
                <a16:creationId xmlns:a16="http://schemas.microsoft.com/office/drawing/2014/main" id="{1E27FA42-E27B-E809-F78B-460E92278A7D}"/>
              </a:ext>
            </a:extLst>
          </p:cNvPr>
          <p:cNvCxnSpPr>
            <a:cxnSpLocks/>
          </p:cNvCxnSpPr>
          <p:nvPr/>
        </p:nvCxnSpPr>
        <p:spPr>
          <a:xfrm flipH="1">
            <a:off x="9611358" y="2032000"/>
            <a:ext cx="1229362"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0E6D7F-DC33-F77E-4FFE-C251D4D3146D}"/>
              </a:ext>
            </a:extLst>
          </p:cNvPr>
          <p:cNvCxnSpPr>
            <a:cxnSpLocks/>
          </p:cNvCxnSpPr>
          <p:nvPr/>
        </p:nvCxnSpPr>
        <p:spPr>
          <a:xfrm>
            <a:off x="10840720" y="2032000"/>
            <a:ext cx="441960" cy="4680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689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253B2-8CD6-2389-2DC2-BDC91BA1F98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D9D41B-DD59-D8EA-6EA3-567506D044B6}"/>
              </a:ext>
            </a:extLst>
          </p:cNvPr>
          <p:cNvPicPr>
            <a:picLocks noChangeAspect="1"/>
          </p:cNvPicPr>
          <p:nvPr/>
        </p:nvPicPr>
        <p:blipFill>
          <a:blip r:embed="rId2"/>
          <a:stretch>
            <a:fillRect/>
          </a:stretch>
        </p:blipFill>
        <p:spPr>
          <a:xfrm>
            <a:off x="261123" y="1990524"/>
            <a:ext cx="11669754" cy="2876951"/>
          </a:xfrm>
          <a:prstGeom prst="rect">
            <a:avLst/>
          </a:prstGeom>
          <a:ln>
            <a:solidFill>
              <a:schemeClr val="tx1"/>
            </a:solidFill>
          </a:ln>
        </p:spPr>
      </p:pic>
      <p:sp>
        <p:nvSpPr>
          <p:cNvPr id="10" name="Title 9">
            <a:extLst>
              <a:ext uri="{FF2B5EF4-FFF2-40B4-BE49-F238E27FC236}">
                <a16:creationId xmlns:a16="http://schemas.microsoft.com/office/drawing/2014/main" id="{43A2D79C-0CEC-0EA8-4DCB-E2DB46C8CB3C}"/>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41F75F96-6B4C-C61C-AC97-51C871F5A36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81</a:t>
            </a:fld>
            <a:endParaRPr lang="en-GB" dirty="0"/>
          </a:p>
        </p:txBody>
      </p:sp>
      <p:sp>
        <p:nvSpPr>
          <p:cNvPr id="3" name="Content Placeholder 2">
            <a:extLst>
              <a:ext uri="{FF2B5EF4-FFF2-40B4-BE49-F238E27FC236}">
                <a16:creationId xmlns:a16="http://schemas.microsoft.com/office/drawing/2014/main" id="{3D21FCCA-FB1A-7AE0-083E-0FD210172542}"/>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The cataloger will now click the X button next to field “Intended audience” with value “adult”</a:t>
            </a:r>
          </a:p>
          <a:p>
            <a:endParaRPr lang="en-US" sz="2000" dirty="0"/>
          </a:p>
        </p:txBody>
      </p:sp>
      <p:sp>
        <p:nvSpPr>
          <p:cNvPr id="11" name="Rectangle 10">
            <a:extLst>
              <a:ext uri="{FF2B5EF4-FFF2-40B4-BE49-F238E27FC236}">
                <a16:creationId xmlns:a16="http://schemas.microsoft.com/office/drawing/2014/main" id="{3C2DB118-93A6-E3A4-9F9B-9F6DEFAB0506}"/>
              </a:ext>
            </a:extLst>
          </p:cNvPr>
          <p:cNvSpPr/>
          <p:nvPr/>
        </p:nvSpPr>
        <p:spPr>
          <a:xfrm>
            <a:off x="5110480" y="3124199"/>
            <a:ext cx="31496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882901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2A43B-9EAF-BC3D-99F2-C4966C288B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39B286-A292-2219-16A7-B78B9D049C49}"/>
              </a:ext>
            </a:extLst>
          </p:cNvPr>
          <p:cNvPicPr>
            <a:picLocks noChangeAspect="1"/>
          </p:cNvPicPr>
          <p:nvPr/>
        </p:nvPicPr>
        <p:blipFill>
          <a:blip r:embed="rId2"/>
          <a:stretch>
            <a:fillRect/>
          </a:stretch>
        </p:blipFill>
        <p:spPr>
          <a:xfrm>
            <a:off x="346860" y="1904787"/>
            <a:ext cx="11498280" cy="3048425"/>
          </a:xfrm>
          <a:prstGeom prst="rect">
            <a:avLst/>
          </a:prstGeom>
          <a:ln>
            <a:solidFill>
              <a:schemeClr val="tx1"/>
            </a:solidFill>
          </a:ln>
        </p:spPr>
      </p:pic>
      <p:sp>
        <p:nvSpPr>
          <p:cNvPr id="10" name="Title 9">
            <a:extLst>
              <a:ext uri="{FF2B5EF4-FFF2-40B4-BE49-F238E27FC236}">
                <a16:creationId xmlns:a16="http://schemas.microsoft.com/office/drawing/2014/main" id="{FFCB3328-E297-A10B-03B1-911002BA1A2A}"/>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D20DEF12-AAD2-2262-43FC-23C44E4087D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82</a:t>
            </a:fld>
            <a:endParaRPr lang="en-GB" dirty="0"/>
          </a:p>
        </p:txBody>
      </p:sp>
      <p:sp>
        <p:nvSpPr>
          <p:cNvPr id="3" name="Content Placeholder 2">
            <a:extLst>
              <a:ext uri="{FF2B5EF4-FFF2-40B4-BE49-F238E27FC236}">
                <a16:creationId xmlns:a16="http://schemas.microsoft.com/office/drawing/2014/main" id="{BB404018-39E7-0701-1FEE-09280281A414}"/>
              </a:ext>
            </a:extLst>
          </p:cNvPr>
          <p:cNvSpPr>
            <a:spLocks noGrp="1" noChangeArrowheads="1"/>
          </p:cNvSpPr>
          <p:nvPr>
            <p:ph sz="quarter" idx="13"/>
          </p:nvPr>
        </p:nvSpPr>
        <p:spPr bwMode="auto">
          <a:xfrm>
            <a:off x="387298" y="1001512"/>
            <a:ext cx="11417404" cy="918728"/>
          </a:xfrm>
          <a:prstGeom prst="rect">
            <a:avLst/>
          </a:prstGeom>
        </p:spPr>
        <p:txBody>
          <a:bodyPr/>
          <a:lstStyle/>
          <a:p>
            <a:r>
              <a:rPr lang="en-US" sz="2000" dirty="0"/>
              <a:t>The cataloger will now confirm that he or she does in fact want to remove the field “Intended audience” with value “adult”</a:t>
            </a:r>
          </a:p>
          <a:p>
            <a:endParaRPr lang="en-US" sz="2000" dirty="0"/>
          </a:p>
        </p:txBody>
      </p:sp>
      <p:sp>
        <p:nvSpPr>
          <p:cNvPr id="11" name="Rectangle 10">
            <a:extLst>
              <a:ext uri="{FF2B5EF4-FFF2-40B4-BE49-F238E27FC236}">
                <a16:creationId xmlns:a16="http://schemas.microsoft.com/office/drawing/2014/main" id="{75ECC2F9-3759-936C-2E74-0AA06CAA0767}"/>
              </a:ext>
            </a:extLst>
          </p:cNvPr>
          <p:cNvSpPr/>
          <p:nvPr/>
        </p:nvSpPr>
        <p:spPr>
          <a:xfrm>
            <a:off x="3891280" y="4434838"/>
            <a:ext cx="731520" cy="32004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10924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5E00A-65AF-CAE8-1A3F-8B75DFB11F5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35684CA-D5D9-8D1C-8CFD-F7D84CC4E317}"/>
              </a:ext>
            </a:extLst>
          </p:cNvPr>
          <p:cNvSpPr>
            <a:spLocks noGrp="1"/>
          </p:cNvSpPr>
          <p:nvPr>
            <p:ph type="title"/>
          </p:nvPr>
        </p:nvSpPr>
        <p:spPr/>
        <p:txBody>
          <a:bodyPr/>
          <a:lstStyle/>
          <a:p>
            <a:r>
              <a:rPr lang="en-US" dirty="0"/>
              <a:t>Duplicating and removing fields</a:t>
            </a:r>
          </a:p>
        </p:txBody>
      </p:sp>
      <p:sp>
        <p:nvSpPr>
          <p:cNvPr id="9" name="Slide Number Placeholder 5">
            <a:extLst>
              <a:ext uri="{FF2B5EF4-FFF2-40B4-BE49-F238E27FC236}">
                <a16:creationId xmlns:a16="http://schemas.microsoft.com/office/drawing/2014/main" id="{E830B58C-2E82-70F3-70E8-34748195C57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83</a:t>
            </a:fld>
            <a:endParaRPr lang="en-GB" dirty="0"/>
          </a:p>
        </p:txBody>
      </p:sp>
      <p:sp>
        <p:nvSpPr>
          <p:cNvPr id="3" name="Content Placeholder 2">
            <a:extLst>
              <a:ext uri="{FF2B5EF4-FFF2-40B4-BE49-F238E27FC236}">
                <a16:creationId xmlns:a16="http://schemas.microsoft.com/office/drawing/2014/main" id="{3E936EB2-0583-E34D-2709-6DD56BDE9670}"/>
              </a:ext>
            </a:extLst>
          </p:cNvPr>
          <p:cNvSpPr>
            <a:spLocks noGrp="1" noChangeArrowheads="1"/>
          </p:cNvSpPr>
          <p:nvPr>
            <p:ph sz="quarter" idx="13"/>
          </p:nvPr>
        </p:nvSpPr>
        <p:spPr bwMode="auto">
          <a:xfrm>
            <a:off x="387298" y="1001512"/>
            <a:ext cx="11417404" cy="1421650"/>
          </a:xfrm>
          <a:prstGeom prst="rect">
            <a:avLst/>
          </a:prstGeom>
        </p:spPr>
        <p:txBody>
          <a:bodyPr/>
          <a:lstStyle/>
          <a:p>
            <a:r>
              <a:rPr lang="en-US" sz="2000" dirty="0"/>
              <a:t>The field “Intended audience” with value “adult” has been removed.</a:t>
            </a:r>
          </a:p>
          <a:p>
            <a:r>
              <a:rPr lang="en-US" sz="2000" dirty="0"/>
              <a:t>The field “Intended audience” with value “general” remains.</a:t>
            </a:r>
          </a:p>
          <a:p>
            <a:r>
              <a:rPr lang="en-US" sz="2000" dirty="0"/>
              <a:t>The Draft or Record may be saved.</a:t>
            </a:r>
          </a:p>
          <a:p>
            <a:endParaRPr lang="en-US" sz="2000" dirty="0"/>
          </a:p>
        </p:txBody>
      </p:sp>
      <p:sp>
        <p:nvSpPr>
          <p:cNvPr id="11" name="Rectangle 10">
            <a:extLst>
              <a:ext uri="{FF2B5EF4-FFF2-40B4-BE49-F238E27FC236}">
                <a16:creationId xmlns:a16="http://schemas.microsoft.com/office/drawing/2014/main" id="{B7F40E16-86CD-D9CF-03A0-EF6825ECC263}"/>
              </a:ext>
            </a:extLst>
          </p:cNvPr>
          <p:cNvSpPr/>
          <p:nvPr/>
        </p:nvSpPr>
        <p:spPr>
          <a:xfrm>
            <a:off x="3891280" y="4434838"/>
            <a:ext cx="731520" cy="32004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pic>
        <p:nvPicPr>
          <p:cNvPr id="5" name="Picture 4">
            <a:extLst>
              <a:ext uri="{FF2B5EF4-FFF2-40B4-BE49-F238E27FC236}">
                <a16:creationId xmlns:a16="http://schemas.microsoft.com/office/drawing/2014/main" id="{D7C39441-1C46-1790-A44D-99AFF0A52FEF}"/>
              </a:ext>
            </a:extLst>
          </p:cNvPr>
          <p:cNvPicPr>
            <a:picLocks noChangeAspect="1"/>
          </p:cNvPicPr>
          <p:nvPr/>
        </p:nvPicPr>
        <p:blipFill>
          <a:blip r:embed="rId2"/>
          <a:stretch>
            <a:fillRect/>
          </a:stretch>
        </p:blipFill>
        <p:spPr>
          <a:xfrm>
            <a:off x="2072640" y="2323743"/>
            <a:ext cx="8865410" cy="3928423"/>
          </a:xfrm>
          <a:prstGeom prst="rect">
            <a:avLst/>
          </a:prstGeom>
          <a:ln>
            <a:solidFill>
              <a:schemeClr val="tx1"/>
            </a:solidFill>
          </a:ln>
        </p:spPr>
      </p:pic>
      <p:sp>
        <p:nvSpPr>
          <p:cNvPr id="6" name="Rectangle 5">
            <a:extLst>
              <a:ext uri="{FF2B5EF4-FFF2-40B4-BE49-F238E27FC236}">
                <a16:creationId xmlns:a16="http://schemas.microsoft.com/office/drawing/2014/main" id="{2B0041B3-1FC2-BA4B-D090-0CB8DEAB98F0}"/>
              </a:ext>
            </a:extLst>
          </p:cNvPr>
          <p:cNvSpPr/>
          <p:nvPr/>
        </p:nvSpPr>
        <p:spPr>
          <a:xfrm>
            <a:off x="3423920" y="4084320"/>
            <a:ext cx="7477760" cy="1198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648D5337-C54A-3F2A-B2A5-76F4F9059C77}"/>
              </a:ext>
            </a:extLst>
          </p:cNvPr>
          <p:cNvSpPr/>
          <p:nvPr/>
        </p:nvSpPr>
        <p:spPr>
          <a:xfrm>
            <a:off x="3850640" y="2329592"/>
            <a:ext cx="548640" cy="2815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B52B4DA1-2B03-B06C-8AC3-1F7F84019690}"/>
              </a:ext>
            </a:extLst>
          </p:cNvPr>
          <p:cNvSpPr/>
          <p:nvPr/>
        </p:nvSpPr>
        <p:spPr>
          <a:xfrm>
            <a:off x="4460240" y="2329592"/>
            <a:ext cx="619760" cy="28152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970881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5FACC-D525-6C08-FF31-9DE76470D1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C3A7792-310A-7FD7-7542-E28463712D58}"/>
              </a:ext>
            </a:extLst>
          </p:cNvPr>
          <p:cNvSpPr>
            <a:spLocks noGrp="1"/>
          </p:cNvSpPr>
          <p:nvPr>
            <p:ph type="body" sz="quarter" idx="16"/>
          </p:nvPr>
        </p:nvSpPr>
        <p:spPr>
          <a:xfrm>
            <a:off x="264160" y="2523829"/>
            <a:ext cx="11643360" cy="1030130"/>
          </a:xfrm>
        </p:spPr>
        <p:txBody>
          <a:bodyPr/>
          <a:lstStyle/>
          <a:p>
            <a:r>
              <a:rPr lang="en-US" dirty="0"/>
              <a:t>Using the "Lookup" to enter a value in the field</a:t>
            </a:r>
          </a:p>
          <a:p>
            <a:endParaRPr lang="en-US" dirty="0"/>
          </a:p>
        </p:txBody>
      </p:sp>
      <p:sp>
        <p:nvSpPr>
          <p:cNvPr id="4" name="Footer Placeholder 3">
            <a:extLst>
              <a:ext uri="{FF2B5EF4-FFF2-40B4-BE49-F238E27FC236}">
                <a16:creationId xmlns:a16="http://schemas.microsoft.com/office/drawing/2014/main" id="{12B71BC9-4E76-5F13-8DF7-94F286143C3E}"/>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168CD213-F761-1579-78C7-E4BC48920702}"/>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84</a:t>
            </a:fld>
            <a:endParaRPr lang="en-GB" dirty="0"/>
          </a:p>
        </p:txBody>
      </p:sp>
    </p:spTree>
    <p:extLst>
      <p:ext uri="{BB962C8B-B14F-4D97-AF65-F5344CB8AC3E}">
        <p14:creationId xmlns:p14="http://schemas.microsoft.com/office/powerpoint/2010/main" val="3521523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D29B6-CAEC-910D-73D0-EE4461C1A5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758CD7D-5B80-E26E-2127-F762D4F04095}"/>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A620CF61-370E-28C5-06FC-482CD05D1E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85</a:t>
            </a:fld>
            <a:endParaRPr lang="en-GB" dirty="0"/>
          </a:p>
        </p:txBody>
      </p:sp>
      <p:sp>
        <p:nvSpPr>
          <p:cNvPr id="3" name="Content Placeholder 2">
            <a:extLst>
              <a:ext uri="{FF2B5EF4-FFF2-40B4-BE49-F238E27FC236}">
                <a16:creationId xmlns:a16="http://schemas.microsoft.com/office/drawing/2014/main" id="{DB5DFFE2-98BD-9DA7-136B-B552B133578F}"/>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sz="2000" dirty="0"/>
              <a:t>The Linked Open Data Editor for BIBFRAME includes a </a:t>
            </a:r>
            <a:r>
              <a:rPr lang="en-US" sz="2000" dirty="0">
                <a:hlinkClick r:id="rId2"/>
              </a:rPr>
              <a:t>Linked Data Lookup Service</a:t>
            </a:r>
            <a:r>
              <a:rPr lang="en-US" sz="2000" dirty="0"/>
              <a:t>.</a:t>
            </a:r>
          </a:p>
          <a:p>
            <a:r>
              <a:rPr lang="en-US" sz="2000" dirty="0"/>
              <a:t>This provides catalogers with the ability to search for and connect entities from authoritative external sources without leaving the cataloging workflow.</a:t>
            </a:r>
          </a:p>
          <a:p>
            <a:r>
              <a:rPr lang="en-US" sz="2000" dirty="0"/>
              <a:t>This enables catalogers to:</a:t>
            </a:r>
          </a:p>
          <a:p>
            <a:pPr lvl="1"/>
            <a:r>
              <a:rPr lang="en-US" sz="2000" dirty="0"/>
              <a:t>Search for authoritative entities</a:t>
            </a:r>
          </a:p>
          <a:p>
            <a:pPr lvl="1"/>
            <a:r>
              <a:rPr lang="en-US" sz="2000" dirty="0"/>
              <a:t>View detailed metadata</a:t>
            </a:r>
          </a:p>
          <a:p>
            <a:pPr lvl="1"/>
            <a:r>
              <a:rPr lang="en-US" sz="2000" dirty="0"/>
              <a:t>Select and link entities to their records with confidence while cataloging</a:t>
            </a:r>
          </a:p>
          <a:p>
            <a:endParaRPr lang="en-US" sz="2000" dirty="0"/>
          </a:p>
        </p:txBody>
      </p:sp>
    </p:spTree>
    <p:extLst>
      <p:ext uri="{BB962C8B-B14F-4D97-AF65-F5344CB8AC3E}">
        <p14:creationId xmlns:p14="http://schemas.microsoft.com/office/powerpoint/2010/main" val="29214893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9DCE-5CBD-A0C7-72D4-823461E0179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61D4A75-A90C-96B3-DB29-FB7E6D7CDE2F}"/>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DB06C73D-B11A-1B32-C524-187B1F13405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86</a:t>
            </a:fld>
            <a:endParaRPr lang="en-GB" dirty="0"/>
          </a:p>
        </p:txBody>
      </p:sp>
      <p:sp>
        <p:nvSpPr>
          <p:cNvPr id="3" name="Content Placeholder 2">
            <a:extLst>
              <a:ext uri="{FF2B5EF4-FFF2-40B4-BE49-F238E27FC236}">
                <a16:creationId xmlns:a16="http://schemas.microsoft.com/office/drawing/2014/main" id="{3A6C3111-C3F5-BDFF-09ED-A04C4474BE83}"/>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sz="2000" dirty="0"/>
              <a:t>At the current time the </a:t>
            </a:r>
            <a:r>
              <a:rPr lang="en-US" sz="2000" dirty="0">
                <a:hlinkClick r:id="rId2"/>
              </a:rPr>
              <a:t>Linked Data Lookup Service</a:t>
            </a:r>
            <a:r>
              <a:rPr lang="en-US" sz="2000" dirty="0"/>
              <a:t> supports the following sources:</a:t>
            </a:r>
          </a:p>
          <a:p>
            <a:pPr lvl="1"/>
            <a:r>
              <a:rPr lang="en-US" sz="2000" dirty="0"/>
              <a:t>Library of Congress Authority Services: </a:t>
            </a:r>
          </a:p>
          <a:p>
            <a:pPr lvl="2"/>
            <a:r>
              <a:rPr lang="en-US" sz="2000" dirty="0"/>
              <a:t>LCSH (Library of Congress Subject Headings)</a:t>
            </a:r>
          </a:p>
          <a:p>
            <a:pPr lvl="2"/>
            <a:r>
              <a:rPr lang="en-US" sz="2000" dirty="0"/>
              <a:t>LCSH KIDS</a:t>
            </a:r>
          </a:p>
          <a:p>
            <a:pPr lvl="2"/>
            <a:r>
              <a:rPr lang="en-US" sz="2000" dirty="0"/>
              <a:t>LCFGT (Genre/Form Terms)</a:t>
            </a:r>
          </a:p>
          <a:p>
            <a:pPr lvl="2"/>
            <a:r>
              <a:rPr lang="en-US" sz="2000" dirty="0"/>
              <a:t>LC NAMES</a:t>
            </a:r>
          </a:p>
          <a:p>
            <a:pPr lvl="2"/>
            <a:r>
              <a:rPr lang="en-US" sz="2000" dirty="0"/>
              <a:t>Description Authentication Action</a:t>
            </a:r>
          </a:p>
          <a:p>
            <a:pPr lvl="2"/>
            <a:r>
              <a:rPr lang="en-US" sz="2000" dirty="0"/>
              <a:t>Cultural Heritage Organizations</a:t>
            </a:r>
          </a:p>
          <a:p>
            <a:pPr lvl="1"/>
            <a:r>
              <a:rPr lang="en-US" sz="2000" dirty="0" err="1"/>
              <a:t>Wikidata</a:t>
            </a:r>
            <a:endParaRPr lang="en-US" sz="2000" dirty="0"/>
          </a:p>
          <a:p>
            <a:pPr lvl="1"/>
            <a:r>
              <a:rPr lang="en-US" sz="2000" dirty="0"/>
              <a:t>LOC Controlled Vocabularies (as described in the </a:t>
            </a:r>
            <a:r>
              <a:rPr lang="en-US" sz="2000" dirty="0">
                <a:hlinkClick r:id="rId3" tooltip="Field Configurations"/>
              </a:rPr>
              <a:t>Field Configuration</a:t>
            </a:r>
            <a:r>
              <a:rPr lang="en-US" sz="2000" dirty="0"/>
              <a:t>)</a:t>
            </a:r>
          </a:p>
          <a:p>
            <a:endParaRPr lang="en-US" sz="2000" dirty="0"/>
          </a:p>
        </p:txBody>
      </p:sp>
    </p:spTree>
    <p:extLst>
      <p:ext uri="{BB962C8B-B14F-4D97-AF65-F5344CB8AC3E}">
        <p14:creationId xmlns:p14="http://schemas.microsoft.com/office/powerpoint/2010/main" val="6546013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A8916-D9A6-0AC4-0327-B64934E3033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C4EFA87-DED5-4291-7FD1-33AF1209A4A1}"/>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45D17342-7611-E084-487B-6B2E056284E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87</a:t>
            </a:fld>
            <a:endParaRPr lang="en-GB" dirty="0"/>
          </a:p>
        </p:txBody>
      </p:sp>
      <p:sp>
        <p:nvSpPr>
          <p:cNvPr id="3" name="Content Placeholder 2">
            <a:extLst>
              <a:ext uri="{FF2B5EF4-FFF2-40B4-BE49-F238E27FC236}">
                <a16:creationId xmlns:a16="http://schemas.microsoft.com/office/drawing/2014/main" id="{89A34774-2AA0-F852-99DB-9E0F653EA89A}"/>
              </a:ext>
            </a:extLst>
          </p:cNvPr>
          <p:cNvSpPr>
            <a:spLocks noGrp="1" noChangeArrowheads="1"/>
          </p:cNvSpPr>
          <p:nvPr>
            <p:ph sz="quarter" idx="13"/>
          </p:nvPr>
        </p:nvSpPr>
        <p:spPr bwMode="auto">
          <a:xfrm>
            <a:off x="387298" y="1001512"/>
            <a:ext cx="11417404" cy="4615322"/>
          </a:xfrm>
          <a:prstGeom prst="rect">
            <a:avLst/>
          </a:prstGeom>
        </p:spPr>
        <p:txBody>
          <a:bodyPr/>
          <a:lstStyle/>
          <a:p>
            <a:r>
              <a:rPr lang="en-US" sz="2000" dirty="0"/>
              <a:t>It is possible to add values to fields </a:t>
            </a:r>
          </a:p>
          <a:p>
            <a:pPr lvl="1"/>
            <a:r>
              <a:rPr lang="en-US" sz="2000" dirty="0"/>
              <a:t>Via the </a:t>
            </a:r>
            <a:r>
              <a:rPr lang="en-US" sz="2000" dirty="0">
                <a:hlinkClick r:id="rId2"/>
              </a:rPr>
              <a:t>Linked Data Lookup Service</a:t>
            </a:r>
            <a:r>
              <a:rPr lang="en-US" sz="2000" dirty="0"/>
              <a:t> </a:t>
            </a:r>
          </a:p>
          <a:p>
            <a:pPr lvl="1"/>
            <a:r>
              <a:rPr lang="en-US" sz="2000" dirty="0"/>
              <a:t>By typing in the data manually.</a:t>
            </a:r>
          </a:p>
          <a:p>
            <a:r>
              <a:rPr lang="en-US" sz="2000" dirty="0"/>
              <a:t>When a field is designed to get data added via the </a:t>
            </a:r>
            <a:r>
              <a:rPr lang="en-US" sz="2000" dirty="0">
                <a:hlinkClick r:id="rId2"/>
              </a:rPr>
              <a:t>Linked Data Lookup Service</a:t>
            </a:r>
            <a:r>
              <a:rPr lang="en-US" sz="2000" dirty="0"/>
              <a:t> there are three lines to the right of the field, and clicking the three lines opens the </a:t>
            </a:r>
            <a:r>
              <a:rPr lang="en-US" sz="2000" dirty="0">
                <a:hlinkClick r:id="rId2"/>
              </a:rPr>
              <a:t>Linked Data Lookup Service</a:t>
            </a:r>
            <a:r>
              <a:rPr lang="en-US" sz="2000" dirty="0"/>
              <a:t> </a:t>
            </a:r>
          </a:p>
          <a:p>
            <a:r>
              <a:rPr lang="en-US" sz="2000" dirty="0"/>
              <a:t> When a field is designed to get data added manually there are not three lines to the right of the field, and data can be added manually by merely typing it into the field.</a:t>
            </a:r>
          </a:p>
          <a:p>
            <a:endParaRPr lang="en-US" sz="2000" dirty="0"/>
          </a:p>
        </p:txBody>
      </p:sp>
    </p:spTree>
    <p:extLst>
      <p:ext uri="{BB962C8B-B14F-4D97-AF65-F5344CB8AC3E}">
        <p14:creationId xmlns:p14="http://schemas.microsoft.com/office/powerpoint/2010/main" val="3120433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4F97D-2B61-CFC1-6236-D2508FF3F62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E090EE1-A58D-FE2D-8FBF-EA6ADB1105EF}"/>
              </a:ext>
            </a:extLst>
          </p:cNvPr>
          <p:cNvPicPr>
            <a:picLocks noChangeAspect="1"/>
          </p:cNvPicPr>
          <p:nvPr/>
        </p:nvPicPr>
        <p:blipFill>
          <a:blip r:embed="rId2"/>
          <a:stretch>
            <a:fillRect/>
          </a:stretch>
        </p:blipFill>
        <p:spPr>
          <a:xfrm>
            <a:off x="332570" y="2535932"/>
            <a:ext cx="11526859" cy="3696216"/>
          </a:xfrm>
          <a:prstGeom prst="rect">
            <a:avLst/>
          </a:prstGeom>
          <a:ln>
            <a:solidFill>
              <a:schemeClr val="tx1"/>
            </a:solidFill>
          </a:ln>
        </p:spPr>
      </p:pic>
      <p:sp>
        <p:nvSpPr>
          <p:cNvPr id="10" name="Title 9">
            <a:extLst>
              <a:ext uri="{FF2B5EF4-FFF2-40B4-BE49-F238E27FC236}">
                <a16:creationId xmlns:a16="http://schemas.microsoft.com/office/drawing/2014/main" id="{54E6D786-DB28-E335-683F-E8BF52725DF5}"/>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B84F849B-FD6C-5A3E-8C7C-3ACC05E29C2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88</a:t>
            </a:fld>
            <a:endParaRPr lang="en-GB" dirty="0"/>
          </a:p>
        </p:txBody>
      </p:sp>
      <p:sp>
        <p:nvSpPr>
          <p:cNvPr id="3" name="Content Placeholder 2">
            <a:extLst>
              <a:ext uri="{FF2B5EF4-FFF2-40B4-BE49-F238E27FC236}">
                <a16:creationId xmlns:a16="http://schemas.microsoft.com/office/drawing/2014/main" id="{E55D4FE7-7766-FA45-D38D-15112A2C53B3}"/>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Media Type and Carrier Type are examples of fields that get data added via the </a:t>
            </a:r>
            <a:r>
              <a:rPr lang="en-US" sz="2000" dirty="0">
                <a:hlinkClick r:id="rId3"/>
              </a:rPr>
              <a:t>Linked Data Lookup Service</a:t>
            </a:r>
            <a:r>
              <a:rPr lang="en-US" sz="2000" dirty="0"/>
              <a:t> </a:t>
            </a:r>
          </a:p>
          <a:p>
            <a:pPr lvl="1"/>
            <a:r>
              <a:rPr lang="en-US" sz="2000" dirty="0"/>
              <a:t>Therefore, there are three lines to the right of the field, and clicking the three lines opens the </a:t>
            </a:r>
            <a:r>
              <a:rPr lang="en-US" sz="2000" dirty="0">
                <a:hlinkClick r:id="rId3"/>
              </a:rPr>
              <a:t>Linked Data Lookup Service</a:t>
            </a:r>
            <a:r>
              <a:rPr lang="en-US" sz="2000" dirty="0"/>
              <a:t> </a:t>
            </a:r>
          </a:p>
        </p:txBody>
      </p:sp>
      <p:sp>
        <p:nvSpPr>
          <p:cNvPr id="5" name="Rectangle 4">
            <a:extLst>
              <a:ext uri="{FF2B5EF4-FFF2-40B4-BE49-F238E27FC236}">
                <a16:creationId xmlns:a16="http://schemas.microsoft.com/office/drawing/2014/main" id="{0C9EA75E-2FE6-2212-70E2-E5B6CB947832}"/>
              </a:ext>
            </a:extLst>
          </p:cNvPr>
          <p:cNvSpPr/>
          <p:nvPr/>
        </p:nvSpPr>
        <p:spPr>
          <a:xfrm>
            <a:off x="4805680" y="3566160"/>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32E3F9B9-B0A1-EFD2-621F-4DBE288E6671}"/>
              </a:ext>
            </a:extLst>
          </p:cNvPr>
          <p:cNvSpPr/>
          <p:nvPr/>
        </p:nvSpPr>
        <p:spPr>
          <a:xfrm>
            <a:off x="4775200" y="5474298"/>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1322602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7163-BEE3-1F38-C375-05EB0AA09DC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460BC0C-9E12-87E4-151A-21CDFA49717A}"/>
              </a:ext>
            </a:extLst>
          </p:cNvPr>
          <p:cNvPicPr>
            <a:picLocks noChangeAspect="1"/>
          </p:cNvPicPr>
          <p:nvPr/>
        </p:nvPicPr>
        <p:blipFill>
          <a:blip r:embed="rId2"/>
          <a:stretch>
            <a:fillRect/>
          </a:stretch>
        </p:blipFill>
        <p:spPr>
          <a:xfrm>
            <a:off x="327807" y="2367975"/>
            <a:ext cx="11536385" cy="3686689"/>
          </a:xfrm>
          <a:prstGeom prst="rect">
            <a:avLst/>
          </a:prstGeom>
          <a:ln>
            <a:solidFill>
              <a:schemeClr val="tx1"/>
            </a:solidFill>
          </a:ln>
        </p:spPr>
      </p:pic>
      <p:sp>
        <p:nvSpPr>
          <p:cNvPr id="10" name="Title 9">
            <a:extLst>
              <a:ext uri="{FF2B5EF4-FFF2-40B4-BE49-F238E27FC236}">
                <a16:creationId xmlns:a16="http://schemas.microsoft.com/office/drawing/2014/main" id="{795EB74D-4CB7-FC29-EA12-C42A0FD91BA0}"/>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73FE7FE9-D2CD-FA82-917F-B6594BA3C3A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89</a:t>
            </a:fld>
            <a:endParaRPr lang="en-GB" dirty="0"/>
          </a:p>
        </p:txBody>
      </p:sp>
      <p:sp>
        <p:nvSpPr>
          <p:cNvPr id="3" name="Content Placeholder 2">
            <a:extLst>
              <a:ext uri="{FF2B5EF4-FFF2-40B4-BE49-F238E27FC236}">
                <a16:creationId xmlns:a16="http://schemas.microsoft.com/office/drawing/2014/main" id="{1D82481C-74E2-2D78-1FFE-CFFAAE48DB81}"/>
              </a:ext>
            </a:extLst>
          </p:cNvPr>
          <p:cNvSpPr>
            <a:spLocks noGrp="1" noChangeArrowheads="1"/>
          </p:cNvSpPr>
          <p:nvPr>
            <p:ph sz="quarter" idx="13"/>
          </p:nvPr>
        </p:nvSpPr>
        <p:spPr bwMode="auto">
          <a:xfrm>
            <a:off x="387298" y="1001512"/>
            <a:ext cx="11417404" cy="1203208"/>
          </a:xfrm>
          <a:prstGeom prst="rect">
            <a:avLst/>
          </a:prstGeom>
        </p:spPr>
        <p:txBody>
          <a:bodyPr/>
          <a:lstStyle/>
          <a:p>
            <a:r>
              <a:rPr lang="en-US" sz="2000" dirty="0"/>
              <a:t>Extent and Dimensions are examples of fields that get data added manually.</a:t>
            </a:r>
          </a:p>
          <a:p>
            <a:pPr lvl="1"/>
            <a:r>
              <a:rPr lang="en-US" sz="2000" dirty="0"/>
              <a:t>Therefore, there are not three lines to the right of the field, and data can be added manually by merely typing it into the field.</a:t>
            </a:r>
          </a:p>
          <a:p>
            <a:endParaRPr lang="en-US" sz="2000" dirty="0"/>
          </a:p>
        </p:txBody>
      </p:sp>
    </p:spTree>
    <p:extLst>
      <p:ext uri="{BB962C8B-B14F-4D97-AF65-F5344CB8AC3E}">
        <p14:creationId xmlns:p14="http://schemas.microsoft.com/office/powerpoint/2010/main" val="47177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B121-A36E-FB72-7C06-5F3DAC303C3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A9D719C-A2C2-4E2F-7A5C-4F4279A9FDB4}"/>
              </a:ext>
            </a:extLst>
          </p:cNvPr>
          <p:cNvSpPr>
            <a:spLocks noGrp="1"/>
          </p:cNvSpPr>
          <p:nvPr>
            <p:ph type="title"/>
          </p:nvPr>
        </p:nvSpPr>
        <p:spPr/>
        <p:txBody>
          <a:bodyPr/>
          <a:lstStyle/>
          <a:p>
            <a:r>
              <a:rPr lang="en-US" dirty="0"/>
              <a:t>Editing an existing BIBFRAME record</a:t>
            </a:r>
            <a:endParaRPr lang="en-NL" dirty="0"/>
          </a:p>
        </p:txBody>
      </p:sp>
      <p:sp>
        <p:nvSpPr>
          <p:cNvPr id="9" name="Slide Number Placeholder 5">
            <a:extLst>
              <a:ext uri="{FF2B5EF4-FFF2-40B4-BE49-F238E27FC236}">
                <a16:creationId xmlns:a16="http://schemas.microsoft.com/office/drawing/2014/main" id="{67A293C4-0601-AC21-914A-0E6BE403DB0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3" name="Content Placeholder 2">
            <a:extLst>
              <a:ext uri="{FF2B5EF4-FFF2-40B4-BE49-F238E27FC236}">
                <a16:creationId xmlns:a16="http://schemas.microsoft.com/office/drawing/2014/main" id="{7D67837D-F809-96C9-37D8-078CE26BA8ED}"/>
              </a:ext>
            </a:extLst>
          </p:cNvPr>
          <p:cNvSpPr>
            <a:spLocks noGrp="1" noChangeArrowheads="1"/>
          </p:cNvSpPr>
          <p:nvPr>
            <p:ph sz="quarter" idx="13"/>
          </p:nvPr>
        </p:nvSpPr>
        <p:spPr bwMode="auto">
          <a:xfrm>
            <a:off x="387298" y="1001512"/>
            <a:ext cx="11417404" cy="786648"/>
          </a:xfrm>
          <a:prstGeom prst="rect">
            <a:avLst/>
          </a:prstGeom>
        </p:spPr>
        <p:txBody>
          <a:bodyPr/>
          <a:lstStyle/>
          <a:p>
            <a:r>
              <a:rPr lang="en-US" sz="2000" dirty="0"/>
              <a:t>Here we have retrieved a BIBFRAME Instance via an All Titles search and we will click “Edit record”</a:t>
            </a:r>
          </a:p>
          <a:p>
            <a:endParaRPr lang="en-US" sz="2000" dirty="0"/>
          </a:p>
          <a:p>
            <a:endParaRPr lang="en-US" sz="2000" dirty="0"/>
          </a:p>
        </p:txBody>
      </p:sp>
      <p:pic>
        <p:nvPicPr>
          <p:cNvPr id="4" name="Picture 3">
            <a:extLst>
              <a:ext uri="{FF2B5EF4-FFF2-40B4-BE49-F238E27FC236}">
                <a16:creationId xmlns:a16="http://schemas.microsoft.com/office/drawing/2014/main" id="{F29793E4-DA30-8319-514A-CCAF1529151E}"/>
              </a:ext>
            </a:extLst>
          </p:cNvPr>
          <p:cNvPicPr>
            <a:picLocks noChangeAspect="1"/>
          </p:cNvPicPr>
          <p:nvPr/>
        </p:nvPicPr>
        <p:blipFill>
          <a:blip r:embed="rId2"/>
          <a:stretch>
            <a:fillRect/>
          </a:stretch>
        </p:blipFill>
        <p:spPr>
          <a:xfrm>
            <a:off x="0" y="2339830"/>
            <a:ext cx="12192000" cy="2178340"/>
          </a:xfrm>
          <a:prstGeom prst="rect">
            <a:avLst/>
          </a:prstGeom>
          <a:ln>
            <a:solidFill>
              <a:schemeClr val="tx1"/>
            </a:solidFill>
          </a:ln>
        </p:spPr>
      </p:pic>
      <p:sp>
        <p:nvSpPr>
          <p:cNvPr id="5" name="Rectangle 4">
            <a:extLst>
              <a:ext uri="{FF2B5EF4-FFF2-40B4-BE49-F238E27FC236}">
                <a16:creationId xmlns:a16="http://schemas.microsoft.com/office/drawing/2014/main" id="{3555161C-5C40-1C18-1725-81635D94D80C}"/>
              </a:ext>
            </a:extLst>
          </p:cNvPr>
          <p:cNvSpPr/>
          <p:nvPr/>
        </p:nvSpPr>
        <p:spPr>
          <a:xfrm>
            <a:off x="91440" y="3616960"/>
            <a:ext cx="1219200" cy="4267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A35EA9E8-282A-5E76-E8DD-2252880AFA31}"/>
              </a:ext>
            </a:extLst>
          </p:cNvPr>
          <p:cNvSpPr/>
          <p:nvPr/>
        </p:nvSpPr>
        <p:spPr>
          <a:xfrm>
            <a:off x="365688" y="2339830"/>
            <a:ext cx="47759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0C0A5421-4C68-59D8-1C9B-5847C577CB61}"/>
              </a:ext>
            </a:extLst>
          </p:cNvPr>
          <p:cNvSpPr/>
          <p:nvPr/>
        </p:nvSpPr>
        <p:spPr>
          <a:xfrm>
            <a:off x="10403840" y="3429000"/>
            <a:ext cx="69088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Arrow: Down 7">
            <a:extLst>
              <a:ext uri="{FF2B5EF4-FFF2-40B4-BE49-F238E27FC236}">
                <a16:creationId xmlns:a16="http://schemas.microsoft.com/office/drawing/2014/main" id="{D25F613D-6AD8-B6F9-FD8E-AC35074F58AC}"/>
              </a:ext>
            </a:extLst>
          </p:cNvPr>
          <p:cNvSpPr/>
          <p:nvPr/>
        </p:nvSpPr>
        <p:spPr>
          <a:xfrm flipV="1">
            <a:off x="10464800" y="3840480"/>
            <a:ext cx="599440" cy="822960"/>
          </a:xfrm>
          <a:prstGeom prst="downArrow">
            <a:avLst/>
          </a:prstGeom>
          <a:solidFill>
            <a:schemeClr val="bg1"/>
          </a:solid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79D90ACC-6B21-1D6E-4E65-59A94F13C8C2}"/>
              </a:ext>
            </a:extLst>
          </p:cNvPr>
          <p:cNvSpPr/>
          <p:nvPr/>
        </p:nvSpPr>
        <p:spPr>
          <a:xfrm>
            <a:off x="2184400" y="3449320"/>
            <a:ext cx="2021840" cy="26924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08412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9CCC-9C3E-ABC1-43F8-81120D60CC2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FA86A4F-473C-FD64-15EA-EBFCCEDF96A2}"/>
              </a:ext>
            </a:extLst>
          </p:cNvPr>
          <p:cNvPicPr>
            <a:picLocks noChangeAspect="1"/>
          </p:cNvPicPr>
          <p:nvPr/>
        </p:nvPicPr>
        <p:blipFill>
          <a:blip r:embed="rId2"/>
          <a:stretch>
            <a:fillRect/>
          </a:stretch>
        </p:blipFill>
        <p:spPr>
          <a:xfrm>
            <a:off x="333375" y="2607310"/>
            <a:ext cx="11525250" cy="3695700"/>
          </a:xfrm>
          <a:prstGeom prst="rect">
            <a:avLst/>
          </a:prstGeom>
        </p:spPr>
      </p:pic>
      <p:sp>
        <p:nvSpPr>
          <p:cNvPr id="10" name="Title 9">
            <a:extLst>
              <a:ext uri="{FF2B5EF4-FFF2-40B4-BE49-F238E27FC236}">
                <a16:creationId xmlns:a16="http://schemas.microsoft.com/office/drawing/2014/main" id="{59AE59E9-D9A1-7970-9AFC-B5509B5CE849}"/>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696764F9-7891-B660-6A1F-70409F75438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90</a:t>
            </a:fld>
            <a:endParaRPr lang="en-GB" dirty="0"/>
          </a:p>
        </p:txBody>
      </p:sp>
      <p:sp>
        <p:nvSpPr>
          <p:cNvPr id="3" name="Content Placeholder 2">
            <a:extLst>
              <a:ext uri="{FF2B5EF4-FFF2-40B4-BE49-F238E27FC236}">
                <a16:creationId xmlns:a16="http://schemas.microsoft.com/office/drawing/2014/main" id="{ECF48F4A-599F-984B-8261-003506C250D2}"/>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will now use the </a:t>
            </a:r>
            <a:r>
              <a:rPr lang="en-US" sz="2000" dirty="0">
                <a:hlinkClick r:id="rId3"/>
              </a:rPr>
              <a:t>Linked Data Lookup Service</a:t>
            </a:r>
            <a:r>
              <a:rPr lang="en-US" sz="2000" dirty="0"/>
              <a:t> to add the following to the BIBFRAME Instance of title “Feminists don't wear pink and other lies”:</a:t>
            </a:r>
          </a:p>
          <a:p>
            <a:pPr lvl="1"/>
            <a:r>
              <a:rPr lang="en-US" sz="1800" dirty="0"/>
              <a:t>Media Type = unmediated</a:t>
            </a:r>
          </a:p>
          <a:p>
            <a:pPr lvl="1"/>
            <a:r>
              <a:rPr lang="en-US" sz="1800" dirty="0"/>
              <a:t>Carrier Type = volume</a:t>
            </a:r>
          </a:p>
        </p:txBody>
      </p:sp>
      <p:sp>
        <p:nvSpPr>
          <p:cNvPr id="5" name="Rectangle 4">
            <a:extLst>
              <a:ext uri="{FF2B5EF4-FFF2-40B4-BE49-F238E27FC236}">
                <a16:creationId xmlns:a16="http://schemas.microsoft.com/office/drawing/2014/main" id="{EE2EED51-0ABE-3A7F-F377-FD8EE41BD625}"/>
              </a:ext>
            </a:extLst>
          </p:cNvPr>
          <p:cNvSpPr/>
          <p:nvPr/>
        </p:nvSpPr>
        <p:spPr>
          <a:xfrm>
            <a:off x="4805680" y="3616960"/>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TextBox 1">
            <a:extLst>
              <a:ext uri="{FF2B5EF4-FFF2-40B4-BE49-F238E27FC236}">
                <a16:creationId xmlns:a16="http://schemas.microsoft.com/office/drawing/2014/main" id="{F2CDADB6-CB1F-9AA0-6EA0-2C904A26CFA2}"/>
              </a:ext>
            </a:extLst>
          </p:cNvPr>
          <p:cNvSpPr txBox="1"/>
          <p:nvPr/>
        </p:nvSpPr>
        <p:spPr>
          <a:xfrm>
            <a:off x="7112000" y="3007360"/>
            <a:ext cx="2377440" cy="538480"/>
          </a:xfrm>
          <a:prstGeom prst="rect">
            <a:avLst/>
          </a:prstGeom>
          <a:solidFill>
            <a:srgbClr val="FFFF00"/>
          </a:solidFill>
          <a:ln>
            <a:solidFill>
              <a:schemeClr val="tx1"/>
            </a:solidFill>
          </a:ln>
        </p:spPr>
        <p:txBody>
          <a:bodyPr wrap="square" rtlCol="0">
            <a:noAutofit/>
          </a:bodyPr>
          <a:lstStyle/>
          <a:p>
            <a:pPr algn="l"/>
            <a:r>
              <a:rPr lang="en-US" sz="1400" dirty="0"/>
              <a:t>We click here to search for a specific “Media Type”</a:t>
            </a:r>
          </a:p>
        </p:txBody>
      </p:sp>
      <p:cxnSp>
        <p:nvCxnSpPr>
          <p:cNvPr id="8" name="Straight Arrow Connector 7">
            <a:extLst>
              <a:ext uri="{FF2B5EF4-FFF2-40B4-BE49-F238E27FC236}">
                <a16:creationId xmlns:a16="http://schemas.microsoft.com/office/drawing/2014/main" id="{B9E8C69B-C08B-2996-C6F6-EBAED1222D71}"/>
              </a:ext>
            </a:extLst>
          </p:cNvPr>
          <p:cNvCxnSpPr>
            <a:cxnSpLocks/>
          </p:cNvCxnSpPr>
          <p:nvPr/>
        </p:nvCxnSpPr>
        <p:spPr>
          <a:xfrm flipH="1">
            <a:off x="5069840" y="3230880"/>
            <a:ext cx="447409"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2AC570-A1AB-9D91-F173-711A236B1ACB}"/>
              </a:ext>
            </a:extLst>
          </p:cNvPr>
          <p:cNvCxnSpPr>
            <a:cxnSpLocks/>
          </p:cNvCxnSpPr>
          <p:nvPr/>
        </p:nvCxnSpPr>
        <p:spPr>
          <a:xfrm flipH="1">
            <a:off x="5514525" y="3225800"/>
            <a:ext cx="157988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9915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49AB-D3C4-E48B-B1A9-7DF9A960A80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FD29B18-0D23-C048-22D7-D8EE77970C21}"/>
              </a:ext>
            </a:extLst>
          </p:cNvPr>
          <p:cNvPicPr>
            <a:picLocks noChangeAspect="1"/>
          </p:cNvPicPr>
          <p:nvPr/>
        </p:nvPicPr>
        <p:blipFill>
          <a:blip r:embed="rId2"/>
          <a:stretch>
            <a:fillRect/>
          </a:stretch>
        </p:blipFill>
        <p:spPr>
          <a:xfrm>
            <a:off x="0" y="2388664"/>
            <a:ext cx="12192000" cy="2080671"/>
          </a:xfrm>
          <a:prstGeom prst="rect">
            <a:avLst/>
          </a:prstGeom>
          <a:ln>
            <a:solidFill>
              <a:schemeClr val="tx1"/>
            </a:solidFill>
          </a:ln>
        </p:spPr>
      </p:pic>
      <p:sp>
        <p:nvSpPr>
          <p:cNvPr id="10" name="Title 9">
            <a:extLst>
              <a:ext uri="{FF2B5EF4-FFF2-40B4-BE49-F238E27FC236}">
                <a16:creationId xmlns:a16="http://schemas.microsoft.com/office/drawing/2014/main" id="{3ED62717-EB71-722B-E4CD-47DBFEB5F291}"/>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26A42817-DBFA-0958-EA5B-A8BDCE432D1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91</a:t>
            </a:fld>
            <a:endParaRPr lang="en-GB" dirty="0"/>
          </a:p>
        </p:txBody>
      </p:sp>
      <p:sp>
        <p:nvSpPr>
          <p:cNvPr id="3" name="Content Placeholder 2">
            <a:extLst>
              <a:ext uri="{FF2B5EF4-FFF2-40B4-BE49-F238E27FC236}">
                <a16:creationId xmlns:a16="http://schemas.microsoft.com/office/drawing/2014/main" id="{596A9889-09CA-770E-3502-4D3DC24A7068}"/>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search for the specific value and select it</a:t>
            </a:r>
          </a:p>
        </p:txBody>
      </p:sp>
      <p:sp>
        <p:nvSpPr>
          <p:cNvPr id="5" name="Rectangle 4">
            <a:extLst>
              <a:ext uri="{FF2B5EF4-FFF2-40B4-BE49-F238E27FC236}">
                <a16:creationId xmlns:a16="http://schemas.microsoft.com/office/drawing/2014/main" id="{C623D44E-160C-30C9-F439-8B7C00FE2EBC}"/>
              </a:ext>
            </a:extLst>
          </p:cNvPr>
          <p:cNvSpPr/>
          <p:nvPr/>
        </p:nvSpPr>
        <p:spPr>
          <a:xfrm>
            <a:off x="1188720" y="2873078"/>
            <a:ext cx="1046480" cy="35272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E829A919-0622-3956-8FA0-0EDD64D7F093}"/>
              </a:ext>
            </a:extLst>
          </p:cNvPr>
          <p:cNvSpPr/>
          <p:nvPr/>
        </p:nvSpPr>
        <p:spPr>
          <a:xfrm>
            <a:off x="365688" y="3313308"/>
            <a:ext cx="365832" cy="40525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B63C7382-D752-3D26-D407-00C2E56DA0BC}"/>
              </a:ext>
            </a:extLst>
          </p:cNvPr>
          <p:cNvSpPr/>
          <p:nvPr/>
        </p:nvSpPr>
        <p:spPr>
          <a:xfrm>
            <a:off x="11480800" y="2440177"/>
            <a:ext cx="613732" cy="333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96142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82CE-473D-347C-4899-A7253641349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C286EB-4771-B6CB-7162-366FA7DBC454}"/>
              </a:ext>
            </a:extLst>
          </p:cNvPr>
          <p:cNvPicPr>
            <a:picLocks noChangeAspect="1"/>
          </p:cNvPicPr>
          <p:nvPr/>
        </p:nvPicPr>
        <p:blipFill>
          <a:blip r:embed="rId2"/>
          <a:stretch>
            <a:fillRect/>
          </a:stretch>
        </p:blipFill>
        <p:spPr>
          <a:xfrm>
            <a:off x="332570" y="1566602"/>
            <a:ext cx="11526859" cy="3724795"/>
          </a:xfrm>
          <a:prstGeom prst="rect">
            <a:avLst/>
          </a:prstGeom>
          <a:ln>
            <a:solidFill>
              <a:schemeClr val="tx1"/>
            </a:solidFill>
          </a:ln>
        </p:spPr>
      </p:pic>
      <p:sp>
        <p:nvSpPr>
          <p:cNvPr id="10" name="Title 9">
            <a:extLst>
              <a:ext uri="{FF2B5EF4-FFF2-40B4-BE49-F238E27FC236}">
                <a16:creationId xmlns:a16="http://schemas.microsoft.com/office/drawing/2014/main" id="{D1F45698-819A-8FEF-E8CD-4B590691688F}"/>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B832E86B-ECBE-D06E-1D9F-A945BB715BE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92</a:t>
            </a:fld>
            <a:endParaRPr lang="en-GB" dirty="0"/>
          </a:p>
        </p:txBody>
      </p:sp>
      <p:sp>
        <p:nvSpPr>
          <p:cNvPr id="3" name="Content Placeholder 2">
            <a:extLst>
              <a:ext uri="{FF2B5EF4-FFF2-40B4-BE49-F238E27FC236}">
                <a16:creationId xmlns:a16="http://schemas.microsoft.com/office/drawing/2014/main" id="{87D2261B-DDF8-56A3-BC79-07DE94DF3542}"/>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The value is added</a:t>
            </a:r>
          </a:p>
        </p:txBody>
      </p:sp>
      <p:sp>
        <p:nvSpPr>
          <p:cNvPr id="5" name="Rectangle 4">
            <a:extLst>
              <a:ext uri="{FF2B5EF4-FFF2-40B4-BE49-F238E27FC236}">
                <a16:creationId xmlns:a16="http://schemas.microsoft.com/office/drawing/2014/main" id="{4BC2F240-7F2E-0CF5-7E38-F1AF2A8585C5}"/>
              </a:ext>
            </a:extLst>
          </p:cNvPr>
          <p:cNvSpPr/>
          <p:nvPr/>
        </p:nvSpPr>
        <p:spPr>
          <a:xfrm>
            <a:off x="387298" y="2324980"/>
            <a:ext cx="1573582" cy="79026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758533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D366A-9C70-4970-36DA-2FBE3B56D9E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00AB56B-407C-5DDE-1B55-5D83799557AA}"/>
              </a:ext>
            </a:extLst>
          </p:cNvPr>
          <p:cNvPicPr>
            <a:picLocks noChangeAspect="1"/>
          </p:cNvPicPr>
          <p:nvPr/>
        </p:nvPicPr>
        <p:blipFill>
          <a:blip r:embed="rId2"/>
          <a:stretch>
            <a:fillRect/>
          </a:stretch>
        </p:blipFill>
        <p:spPr>
          <a:xfrm>
            <a:off x="333375" y="2607310"/>
            <a:ext cx="11525250" cy="3695700"/>
          </a:xfrm>
          <a:prstGeom prst="rect">
            <a:avLst/>
          </a:prstGeom>
          <a:ln>
            <a:solidFill>
              <a:schemeClr val="tx1"/>
            </a:solidFill>
          </a:ln>
        </p:spPr>
      </p:pic>
      <p:sp>
        <p:nvSpPr>
          <p:cNvPr id="10" name="Title 9">
            <a:extLst>
              <a:ext uri="{FF2B5EF4-FFF2-40B4-BE49-F238E27FC236}">
                <a16:creationId xmlns:a16="http://schemas.microsoft.com/office/drawing/2014/main" id="{1136EDFF-E42E-1A76-AEAF-5751E831B315}"/>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EE772B0A-5B2B-0F74-EA0D-648CC30677F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93</a:t>
            </a:fld>
            <a:endParaRPr lang="en-GB" dirty="0"/>
          </a:p>
        </p:txBody>
      </p:sp>
      <p:sp>
        <p:nvSpPr>
          <p:cNvPr id="3" name="Content Placeholder 2">
            <a:extLst>
              <a:ext uri="{FF2B5EF4-FFF2-40B4-BE49-F238E27FC236}">
                <a16:creationId xmlns:a16="http://schemas.microsoft.com/office/drawing/2014/main" id="{94ED94C3-D562-7969-1B86-C64F41FA110D}"/>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will now use the </a:t>
            </a:r>
            <a:r>
              <a:rPr lang="en-US" sz="2000" dirty="0">
                <a:hlinkClick r:id="rId3"/>
              </a:rPr>
              <a:t>Linked Data Lookup Service</a:t>
            </a:r>
            <a:r>
              <a:rPr lang="en-US" sz="2000" dirty="0"/>
              <a:t> to add </a:t>
            </a:r>
          </a:p>
          <a:p>
            <a:r>
              <a:rPr lang="en-US" sz="2000" dirty="0"/>
              <a:t>Media Type = unmediated</a:t>
            </a:r>
          </a:p>
          <a:p>
            <a:r>
              <a:rPr lang="en-US" sz="2000" dirty="0"/>
              <a:t>Carrier Type = volume</a:t>
            </a:r>
          </a:p>
        </p:txBody>
      </p:sp>
      <p:sp>
        <p:nvSpPr>
          <p:cNvPr id="2" name="TextBox 1">
            <a:extLst>
              <a:ext uri="{FF2B5EF4-FFF2-40B4-BE49-F238E27FC236}">
                <a16:creationId xmlns:a16="http://schemas.microsoft.com/office/drawing/2014/main" id="{F10F76E3-FF3C-5005-B3A8-B39F16975FB8}"/>
              </a:ext>
            </a:extLst>
          </p:cNvPr>
          <p:cNvSpPr txBox="1"/>
          <p:nvPr/>
        </p:nvSpPr>
        <p:spPr>
          <a:xfrm>
            <a:off x="7112000" y="4927600"/>
            <a:ext cx="2377440" cy="538480"/>
          </a:xfrm>
          <a:prstGeom prst="rect">
            <a:avLst/>
          </a:prstGeom>
          <a:solidFill>
            <a:srgbClr val="FFFF00"/>
          </a:solidFill>
          <a:ln>
            <a:solidFill>
              <a:schemeClr val="tx1"/>
            </a:solidFill>
          </a:ln>
        </p:spPr>
        <p:txBody>
          <a:bodyPr wrap="square" rtlCol="0">
            <a:noAutofit/>
          </a:bodyPr>
          <a:lstStyle/>
          <a:p>
            <a:r>
              <a:rPr lang="en-US" sz="1400" dirty="0"/>
              <a:t>We click here to search for a specific “Carrier Type”</a:t>
            </a:r>
          </a:p>
        </p:txBody>
      </p:sp>
      <p:cxnSp>
        <p:nvCxnSpPr>
          <p:cNvPr id="11" name="Straight Arrow Connector 10">
            <a:extLst>
              <a:ext uri="{FF2B5EF4-FFF2-40B4-BE49-F238E27FC236}">
                <a16:creationId xmlns:a16="http://schemas.microsoft.com/office/drawing/2014/main" id="{5002ACFE-6038-22AA-A300-C559F9A5717A}"/>
              </a:ext>
            </a:extLst>
          </p:cNvPr>
          <p:cNvCxnSpPr>
            <a:cxnSpLocks/>
          </p:cNvCxnSpPr>
          <p:nvPr/>
        </p:nvCxnSpPr>
        <p:spPr>
          <a:xfrm flipH="1">
            <a:off x="5514525" y="5146040"/>
            <a:ext cx="157988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2E31F3-32A4-8AA6-E1D9-8DB20FFCD9D5}"/>
              </a:ext>
            </a:extLst>
          </p:cNvPr>
          <p:cNvSpPr/>
          <p:nvPr/>
        </p:nvSpPr>
        <p:spPr>
          <a:xfrm>
            <a:off x="4815841" y="5547360"/>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6" name="Straight Arrow Connector 5">
            <a:extLst>
              <a:ext uri="{FF2B5EF4-FFF2-40B4-BE49-F238E27FC236}">
                <a16:creationId xmlns:a16="http://schemas.microsoft.com/office/drawing/2014/main" id="{D129CAD1-8824-C996-950F-BE85DCB4C714}"/>
              </a:ext>
            </a:extLst>
          </p:cNvPr>
          <p:cNvCxnSpPr>
            <a:cxnSpLocks/>
          </p:cNvCxnSpPr>
          <p:nvPr/>
        </p:nvCxnSpPr>
        <p:spPr>
          <a:xfrm flipH="1">
            <a:off x="5080001" y="5161280"/>
            <a:ext cx="447409"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8289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4462-BF66-1AD8-DEFE-15F99B7306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435161B-CC78-2982-70D9-535580CDFE26}"/>
              </a:ext>
            </a:extLst>
          </p:cNvPr>
          <p:cNvPicPr>
            <a:picLocks noChangeAspect="1"/>
          </p:cNvPicPr>
          <p:nvPr/>
        </p:nvPicPr>
        <p:blipFill>
          <a:blip r:embed="rId2"/>
          <a:stretch>
            <a:fillRect/>
          </a:stretch>
        </p:blipFill>
        <p:spPr>
          <a:xfrm>
            <a:off x="0" y="2430017"/>
            <a:ext cx="12192000" cy="1827886"/>
          </a:xfrm>
          <a:prstGeom prst="rect">
            <a:avLst/>
          </a:prstGeom>
          <a:ln>
            <a:solidFill>
              <a:schemeClr val="tx1"/>
            </a:solidFill>
          </a:ln>
        </p:spPr>
      </p:pic>
      <p:sp>
        <p:nvSpPr>
          <p:cNvPr id="10" name="Title 9">
            <a:extLst>
              <a:ext uri="{FF2B5EF4-FFF2-40B4-BE49-F238E27FC236}">
                <a16:creationId xmlns:a16="http://schemas.microsoft.com/office/drawing/2014/main" id="{7DF48834-4399-D027-F957-7513902E6DFE}"/>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C6D004EA-EF85-7692-DEBD-FAB38A549C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94</a:t>
            </a:fld>
            <a:endParaRPr lang="en-GB" dirty="0"/>
          </a:p>
        </p:txBody>
      </p:sp>
      <p:sp>
        <p:nvSpPr>
          <p:cNvPr id="3" name="Content Placeholder 2">
            <a:extLst>
              <a:ext uri="{FF2B5EF4-FFF2-40B4-BE49-F238E27FC236}">
                <a16:creationId xmlns:a16="http://schemas.microsoft.com/office/drawing/2014/main" id="{0AF4D64D-5E2D-2A8A-AEBA-A4F15AB7F0D5}"/>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search for the specific value and select it</a:t>
            </a:r>
          </a:p>
        </p:txBody>
      </p:sp>
      <p:sp>
        <p:nvSpPr>
          <p:cNvPr id="5" name="Rectangle 4">
            <a:extLst>
              <a:ext uri="{FF2B5EF4-FFF2-40B4-BE49-F238E27FC236}">
                <a16:creationId xmlns:a16="http://schemas.microsoft.com/office/drawing/2014/main" id="{24F6ECD2-5269-4173-E20F-53BFA7B5B0A2}"/>
              </a:ext>
            </a:extLst>
          </p:cNvPr>
          <p:cNvSpPr/>
          <p:nvPr/>
        </p:nvSpPr>
        <p:spPr>
          <a:xfrm>
            <a:off x="1148080" y="2873078"/>
            <a:ext cx="1046480" cy="35272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0600DEB7-39F5-2118-9114-94ABD8B08A54}"/>
              </a:ext>
            </a:extLst>
          </p:cNvPr>
          <p:cNvSpPr/>
          <p:nvPr/>
        </p:nvSpPr>
        <p:spPr>
          <a:xfrm>
            <a:off x="335208" y="3313308"/>
            <a:ext cx="365832" cy="40525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8EDA56B3-D0FB-3AB1-8A3A-CF6A8A3BE2E4}"/>
              </a:ext>
            </a:extLst>
          </p:cNvPr>
          <p:cNvSpPr/>
          <p:nvPr/>
        </p:nvSpPr>
        <p:spPr>
          <a:xfrm>
            <a:off x="11460480" y="2470657"/>
            <a:ext cx="613732" cy="333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353963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F754D-F60E-134D-17E0-86533CEADBE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3E6F0E6-2BA8-8D47-81AA-1E8A1BDD9BB3}"/>
              </a:ext>
            </a:extLst>
          </p:cNvPr>
          <p:cNvPicPr>
            <a:picLocks noChangeAspect="1"/>
          </p:cNvPicPr>
          <p:nvPr/>
        </p:nvPicPr>
        <p:blipFill>
          <a:blip r:embed="rId2"/>
          <a:stretch>
            <a:fillRect/>
          </a:stretch>
        </p:blipFill>
        <p:spPr>
          <a:xfrm>
            <a:off x="337334" y="1542787"/>
            <a:ext cx="11517332" cy="3772426"/>
          </a:xfrm>
          <a:prstGeom prst="rect">
            <a:avLst/>
          </a:prstGeom>
          <a:ln>
            <a:solidFill>
              <a:schemeClr val="tx1"/>
            </a:solidFill>
          </a:ln>
        </p:spPr>
      </p:pic>
      <p:sp>
        <p:nvSpPr>
          <p:cNvPr id="10" name="Title 9">
            <a:extLst>
              <a:ext uri="{FF2B5EF4-FFF2-40B4-BE49-F238E27FC236}">
                <a16:creationId xmlns:a16="http://schemas.microsoft.com/office/drawing/2014/main" id="{25803604-5A81-1415-1084-E0D2F94E53E4}"/>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AF18E475-7C7C-0579-5F9C-4ED0D1D6C30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95</a:t>
            </a:fld>
            <a:endParaRPr lang="en-GB" dirty="0"/>
          </a:p>
        </p:txBody>
      </p:sp>
      <p:sp>
        <p:nvSpPr>
          <p:cNvPr id="3" name="Content Placeholder 2">
            <a:extLst>
              <a:ext uri="{FF2B5EF4-FFF2-40B4-BE49-F238E27FC236}">
                <a16:creationId xmlns:a16="http://schemas.microsoft.com/office/drawing/2014/main" id="{E1EFB156-E2C9-09CB-4A32-9A3CEAD26DD7}"/>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The value is added</a:t>
            </a:r>
          </a:p>
        </p:txBody>
      </p:sp>
      <p:sp>
        <p:nvSpPr>
          <p:cNvPr id="5" name="Rectangle 4">
            <a:extLst>
              <a:ext uri="{FF2B5EF4-FFF2-40B4-BE49-F238E27FC236}">
                <a16:creationId xmlns:a16="http://schemas.microsoft.com/office/drawing/2014/main" id="{734F2ADA-F249-CF52-4166-8826EF3A9429}"/>
              </a:ext>
            </a:extLst>
          </p:cNvPr>
          <p:cNvSpPr/>
          <p:nvPr/>
        </p:nvSpPr>
        <p:spPr>
          <a:xfrm>
            <a:off x="397458" y="4133460"/>
            <a:ext cx="1573582" cy="79026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836472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C83F8-695F-38A6-7DF9-7A029CE4D31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30A1B25-C1E4-C48B-0BE5-58DE870E96BC}"/>
              </a:ext>
            </a:extLst>
          </p:cNvPr>
          <p:cNvPicPr>
            <a:picLocks noChangeAspect="1"/>
          </p:cNvPicPr>
          <p:nvPr/>
        </p:nvPicPr>
        <p:blipFill>
          <a:blip r:embed="rId2"/>
          <a:stretch>
            <a:fillRect/>
          </a:stretch>
        </p:blipFill>
        <p:spPr>
          <a:xfrm>
            <a:off x="327807" y="3083738"/>
            <a:ext cx="11536385" cy="1991003"/>
          </a:xfrm>
          <a:prstGeom prst="rect">
            <a:avLst/>
          </a:prstGeom>
          <a:ln>
            <a:solidFill>
              <a:schemeClr val="tx1"/>
            </a:solidFill>
          </a:ln>
        </p:spPr>
      </p:pic>
      <p:sp>
        <p:nvSpPr>
          <p:cNvPr id="10" name="Title 9">
            <a:extLst>
              <a:ext uri="{FF2B5EF4-FFF2-40B4-BE49-F238E27FC236}">
                <a16:creationId xmlns:a16="http://schemas.microsoft.com/office/drawing/2014/main" id="{F3FD6815-F3E7-2C4C-CC36-56D44D3DB2BC}"/>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8EF12EB8-8AFF-4C97-572B-2A35AB3E23C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96</a:t>
            </a:fld>
            <a:endParaRPr lang="en-GB" dirty="0"/>
          </a:p>
        </p:txBody>
      </p:sp>
      <p:sp>
        <p:nvSpPr>
          <p:cNvPr id="3" name="Content Placeholder 2">
            <a:extLst>
              <a:ext uri="{FF2B5EF4-FFF2-40B4-BE49-F238E27FC236}">
                <a16:creationId xmlns:a16="http://schemas.microsoft.com/office/drawing/2014/main" id="{3AC9EDBB-65A1-9062-6698-6D687B869A38}"/>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will now use the </a:t>
            </a:r>
            <a:r>
              <a:rPr lang="en-US" sz="2000" dirty="0">
                <a:hlinkClick r:id="rId3"/>
              </a:rPr>
              <a:t>Linked Data Lookup Service</a:t>
            </a:r>
            <a:r>
              <a:rPr lang="en-US" sz="2000" dirty="0"/>
              <a:t> to add the following to BIBFRAME Work title “Feminists don't wear pink and other lies” </a:t>
            </a:r>
          </a:p>
          <a:p>
            <a:r>
              <a:rPr lang="en-US" sz="2000" dirty="0"/>
              <a:t>Associated agent  = Curtis, Scarlett</a:t>
            </a:r>
          </a:p>
          <a:p>
            <a:r>
              <a:rPr lang="en-US" sz="2000" dirty="0"/>
              <a:t>Contributor role = editor</a:t>
            </a:r>
          </a:p>
        </p:txBody>
      </p:sp>
      <p:sp>
        <p:nvSpPr>
          <p:cNvPr id="2" name="TextBox 1">
            <a:extLst>
              <a:ext uri="{FF2B5EF4-FFF2-40B4-BE49-F238E27FC236}">
                <a16:creationId xmlns:a16="http://schemas.microsoft.com/office/drawing/2014/main" id="{6CBED233-41C2-7454-8332-0AD41DEADED3}"/>
              </a:ext>
            </a:extLst>
          </p:cNvPr>
          <p:cNvSpPr txBox="1"/>
          <p:nvPr/>
        </p:nvSpPr>
        <p:spPr>
          <a:xfrm>
            <a:off x="6858002" y="3210560"/>
            <a:ext cx="2570478" cy="538480"/>
          </a:xfrm>
          <a:prstGeom prst="rect">
            <a:avLst/>
          </a:prstGeom>
          <a:solidFill>
            <a:srgbClr val="FFFF00"/>
          </a:solidFill>
          <a:ln>
            <a:solidFill>
              <a:schemeClr val="tx1"/>
            </a:solidFill>
          </a:ln>
        </p:spPr>
        <p:txBody>
          <a:bodyPr wrap="square" rtlCol="0">
            <a:noAutofit/>
          </a:bodyPr>
          <a:lstStyle/>
          <a:p>
            <a:r>
              <a:rPr lang="en-US" sz="1400" dirty="0"/>
              <a:t>We click here to search for a specific “Associated agent”</a:t>
            </a:r>
          </a:p>
        </p:txBody>
      </p:sp>
      <p:cxnSp>
        <p:nvCxnSpPr>
          <p:cNvPr id="11" name="Straight Arrow Connector 10">
            <a:extLst>
              <a:ext uri="{FF2B5EF4-FFF2-40B4-BE49-F238E27FC236}">
                <a16:creationId xmlns:a16="http://schemas.microsoft.com/office/drawing/2014/main" id="{9ED66B4C-3396-1939-255E-5DEB1C9BA537}"/>
              </a:ext>
            </a:extLst>
          </p:cNvPr>
          <p:cNvCxnSpPr>
            <a:cxnSpLocks/>
          </p:cNvCxnSpPr>
          <p:nvPr/>
        </p:nvCxnSpPr>
        <p:spPr>
          <a:xfrm flipH="1">
            <a:off x="5306060" y="3479800"/>
            <a:ext cx="157988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F23B50-CA12-CD7A-FB30-E8D0EBFE3DCC}"/>
              </a:ext>
            </a:extLst>
          </p:cNvPr>
          <p:cNvSpPr/>
          <p:nvPr/>
        </p:nvSpPr>
        <p:spPr>
          <a:xfrm>
            <a:off x="4734561" y="4099560"/>
            <a:ext cx="325120" cy="335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6" name="Straight Arrow Connector 5">
            <a:extLst>
              <a:ext uri="{FF2B5EF4-FFF2-40B4-BE49-F238E27FC236}">
                <a16:creationId xmlns:a16="http://schemas.microsoft.com/office/drawing/2014/main" id="{C0E99BE5-E020-336B-DB1F-C6AE9EB41BAB}"/>
              </a:ext>
            </a:extLst>
          </p:cNvPr>
          <p:cNvCxnSpPr>
            <a:cxnSpLocks/>
          </p:cNvCxnSpPr>
          <p:nvPr/>
        </p:nvCxnSpPr>
        <p:spPr>
          <a:xfrm flipH="1">
            <a:off x="4988561" y="3469819"/>
            <a:ext cx="335279" cy="5586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8267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25D56-18AC-F7C8-C4D8-6D77FA0BF5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2B905D-6841-DF59-47F2-2FB7123B5D1F}"/>
              </a:ext>
            </a:extLst>
          </p:cNvPr>
          <p:cNvPicPr>
            <a:picLocks noChangeAspect="1"/>
          </p:cNvPicPr>
          <p:nvPr/>
        </p:nvPicPr>
        <p:blipFill>
          <a:blip r:embed="rId2"/>
          <a:stretch>
            <a:fillRect/>
          </a:stretch>
        </p:blipFill>
        <p:spPr>
          <a:xfrm>
            <a:off x="1971099" y="1761892"/>
            <a:ext cx="8249801" cy="3334215"/>
          </a:xfrm>
          <a:prstGeom prst="rect">
            <a:avLst/>
          </a:prstGeom>
          <a:ln>
            <a:solidFill>
              <a:schemeClr val="tx1"/>
            </a:solidFill>
          </a:ln>
        </p:spPr>
      </p:pic>
      <p:sp>
        <p:nvSpPr>
          <p:cNvPr id="10" name="Title 9">
            <a:extLst>
              <a:ext uri="{FF2B5EF4-FFF2-40B4-BE49-F238E27FC236}">
                <a16:creationId xmlns:a16="http://schemas.microsoft.com/office/drawing/2014/main" id="{8AEA209C-D8F3-9DBD-8EE1-60CB57F933C5}"/>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4655A20E-0DC8-D671-4301-D5C18B1A0BE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97</a:t>
            </a:fld>
            <a:endParaRPr lang="en-GB" dirty="0"/>
          </a:p>
        </p:txBody>
      </p:sp>
      <p:sp>
        <p:nvSpPr>
          <p:cNvPr id="3" name="Content Placeholder 2">
            <a:extLst>
              <a:ext uri="{FF2B5EF4-FFF2-40B4-BE49-F238E27FC236}">
                <a16:creationId xmlns:a16="http://schemas.microsoft.com/office/drawing/2014/main" id="{1966FF6F-2938-B285-E14F-55527AA72FFE}"/>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can search a variety of external resources</a:t>
            </a:r>
          </a:p>
        </p:txBody>
      </p:sp>
      <p:sp>
        <p:nvSpPr>
          <p:cNvPr id="8" name="Rectangle 7">
            <a:extLst>
              <a:ext uri="{FF2B5EF4-FFF2-40B4-BE49-F238E27FC236}">
                <a16:creationId xmlns:a16="http://schemas.microsoft.com/office/drawing/2014/main" id="{22C63965-8824-ADEA-07F0-42F414E0492C}"/>
              </a:ext>
            </a:extLst>
          </p:cNvPr>
          <p:cNvSpPr/>
          <p:nvPr/>
        </p:nvSpPr>
        <p:spPr>
          <a:xfrm>
            <a:off x="6929120" y="2661920"/>
            <a:ext cx="2712720" cy="2296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774827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96C2-16B3-A5E5-28C1-4889903434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1429B6-954C-E8FB-3609-B1515A705CCB}"/>
              </a:ext>
            </a:extLst>
          </p:cNvPr>
          <p:cNvPicPr>
            <a:picLocks noChangeAspect="1"/>
          </p:cNvPicPr>
          <p:nvPr/>
        </p:nvPicPr>
        <p:blipFill>
          <a:blip r:embed="rId2"/>
          <a:stretch>
            <a:fillRect/>
          </a:stretch>
        </p:blipFill>
        <p:spPr>
          <a:xfrm>
            <a:off x="0" y="2457306"/>
            <a:ext cx="12192000" cy="1943387"/>
          </a:xfrm>
          <a:prstGeom prst="rect">
            <a:avLst/>
          </a:prstGeom>
          <a:ln>
            <a:solidFill>
              <a:schemeClr val="tx1"/>
            </a:solidFill>
          </a:ln>
        </p:spPr>
      </p:pic>
      <p:sp>
        <p:nvSpPr>
          <p:cNvPr id="10" name="Title 9">
            <a:extLst>
              <a:ext uri="{FF2B5EF4-FFF2-40B4-BE49-F238E27FC236}">
                <a16:creationId xmlns:a16="http://schemas.microsoft.com/office/drawing/2014/main" id="{08989D1A-ED07-9BE8-213E-32B6BCAE7F70}"/>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3B0397C6-E586-6CBD-6CC5-F5F7736857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98</a:t>
            </a:fld>
            <a:endParaRPr lang="en-GB" dirty="0"/>
          </a:p>
        </p:txBody>
      </p:sp>
      <p:sp>
        <p:nvSpPr>
          <p:cNvPr id="3" name="Content Placeholder 2">
            <a:extLst>
              <a:ext uri="{FF2B5EF4-FFF2-40B4-BE49-F238E27FC236}">
                <a16:creationId xmlns:a16="http://schemas.microsoft.com/office/drawing/2014/main" id="{B8045188-4506-1F2E-32D7-715D7B696F43}"/>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We have searched LC Names, found the desired Associated agent, and selected it</a:t>
            </a:r>
          </a:p>
        </p:txBody>
      </p:sp>
      <p:sp>
        <p:nvSpPr>
          <p:cNvPr id="8" name="Rectangle 7">
            <a:extLst>
              <a:ext uri="{FF2B5EF4-FFF2-40B4-BE49-F238E27FC236}">
                <a16:creationId xmlns:a16="http://schemas.microsoft.com/office/drawing/2014/main" id="{F6977D31-78E5-2712-8050-FDEBFC059855}"/>
              </a:ext>
            </a:extLst>
          </p:cNvPr>
          <p:cNvSpPr/>
          <p:nvPr/>
        </p:nvSpPr>
        <p:spPr>
          <a:xfrm>
            <a:off x="1137920" y="2976880"/>
            <a:ext cx="224536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1B4C532-F94A-69B9-E757-9CBDA96A93DD}"/>
              </a:ext>
            </a:extLst>
          </p:cNvPr>
          <p:cNvSpPr/>
          <p:nvPr/>
        </p:nvSpPr>
        <p:spPr>
          <a:xfrm>
            <a:off x="365688" y="3429000"/>
            <a:ext cx="325192" cy="30976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6EBA19E2-3CE7-1992-655E-3716AD1F6A92}"/>
              </a:ext>
            </a:extLst>
          </p:cNvPr>
          <p:cNvSpPr/>
          <p:nvPr/>
        </p:nvSpPr>
        <p:spPr>
          <a:xfrm>
            <a:off x="11510332" y="2550160"/>
            <a:ext cx="620708" cy="32291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E7DEE0EC-C8F2-7C9F-F707-1F454AD5CAD4}"/>
              </a:ext>
            </a:extLst>
          </p:cNvPr>
          <p:cNvSpPr/>
          <p:nvPr/>
        </p:nvSpPr>
        <p:spPr>
          <a:xfrm>
            <a:off x="3627120" y="2964518"/>
            <a:ext cx="2245360" cy="3048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9867495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FF7D-AB97-BF14-81B2-1C4FD14C223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1CDCCBF-478C-B362-6033-5329FC7C95FF}"/>
              </a:ext>
            </a:extLst>
          </p:cNvPr>
          <p:cNvPicPr>
            <a:picLocks noChangeAspect="1"/>
          </p:cNvPicPr>
          <p:nvPr/>
        </p:nvPicPr>
        <p:blipFill>
          <a:blip r:embed="rId2"/>
          <a:stretch>
            <a:fillRect/>
          </a:stretch>
        </p:blipFill>
        <p:spPr>
          <a:xfrm>
            <a:off x="337334" y="2381104"/>
            <a:ext cx="11517332" cy="2095792"/>
          </a:xfrm>
          <a:prstGeom prst="rect">
            <a:avLst/>
          </a:prstGeom>
          <a:ln>
            <a:solidFill>
              <a:schemeClr val="tx1"/>
            </a:solidFill>
          </a:ln>
        </p:spPr>
      </p:pic>
      <p:sp>
        <p:nvSpPr>
          <p:cNvPr id="10" name="Title 9">
            <a:extLst>
              <a:ext uri="{FF2B5EF4-FFF2-40B4-BE49-F238E27FC236}">
                <a16:creationId xmlns:a16="http://schemas.microsoft.com/office/drawing/2014/main" id="{8548920B-44C1-8E3B-F236-9444D7263D67}"/>
              </a:ext>
            </a:extLst>
          </p:cNvPr>
          <p:cNvSpPr>
            <a:spLocks noGrp="1"/>
          </p:cNvSpPr>
          <p:nvPr>
            <p:ph type="title"/>
          </p:nvPr>
        </p:nvSpPr>
        <p:spPr/>
        <p:txBody>
          <a:bodyPr/>
          <a:lstStyle/>
          <a:p>
            <a:r>
              <a:rPr lang="en-US" dirty="0"/>
              <a:t>Using the "Lookup" to enter a value in the field</a:t>
            </a:r>
          </a:p>
        </p:txBody>
      </p:sp>
      <p:sp>
        <p:nvSpPr>
          <p:cNvPr id="9" name="Slide Number Placeholder 5">
            <a:extLst>
              <a:ext uri="{FF2B5EF4-FFF2-40B4-BE49-F238E27FC236}">
                <a16:creationId xmlns:a16="http://schemas.microsoft.com/office/drawing/2014/main" id="{EE18ADE8-3C07-62AD-5D8D-F61736A95A2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99</a:t>
            </a:fld>
            <a:endParaRPr lang="en-GB" dirty="0"/>
          </a:p>
        </p:txBody>
      </p:sp>
      <p:sp>
        <p:nvSpPr>
          <p:cNvPr id="3" name="Content Placeholder 2">
            <a:extLst>
              <a:ext uri="{FF2B5EF4-FFF2-40B4-BE49-F238E27FC236}">
                <a16:creationId xmlns:a16="http://schemas.microsoft.com/office/drawing/2014/main" id="{FEBB1598-907E-C858-A99E-5CC78B331C6D}"/>
              </a:ext>
            </a:extLst>
          </p:cNvPr>
          <p:cNvSpPr>
            <a:spLocks noGrp="1" noChangeArrowheads="1"/>
          </p:cNvSpPr>
          <p:nvPr>
            <p:ph sz="quarter" idx="13"/>
          </p:nvPr>
        </p:nvSpPr>
        <p:spPr bwMode="auto">
          <a:xfrm>
            <a:off x="387298" y="1001512"/>
            <a:ext cx="11417404" cy="1548648"/>
          </a:xfrm>
          <a:prstGeom prst="rect">
            <a:avLst/>
          </a:prstGeom>
        </p:spPr>
        <p:txBody>
          <a:bodyPr/>
          <a:lstStyle/>
          <a:p>
            <a:r>
              <a:rPr lang="en-US" sz="2000" dirty="0"/>
              <a:t>The value is added</a:t>
            </a:r>
          </a:p>
        </p:txBody>
      </p:sp>
      <p:sp>
        <p:nvSpPr>
          <p:cNvPr id="5" name="Rectangle 4">
            <a:extLst>
              <a:ext uri="{FF2B5EF4-FFF2-40B4-BE49-F238E27FC236}">
                <a16:creationId xmlns:a16="http://schemas.microsoft.com/office/drawing/2014/main" id="{88E52889-885B-469D-5DDB-27CDBC1FB6C7}"/>
              </a:ext>
            </a:extLst>
          </p:cNvPr>
          <p:cNvSpPr/>
          <p:nvPr/>
        </p:nvSpPr>
        <p:spPr>
          <a:xfrm>
            <a:off x="518124" y="3129642"/>
            <a:ext cx="1422436" cy="58891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549304863"/>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9130</TotalTime>
  <Words>5056</Words>
  <Application>Microsoft Office PowerPoint</Application>
  <PresentationFormat>Widescreen</PresentationFormat>
  <Paragraphs>573</Paragraphs>
  <Slides>119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119</vt:i4>
      </vt:variant>
    </vt:vector>
  </HeadingPairs>
  <TitlesOfParts>
    <vt:vector size="129"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Editing an existing BIBFRAME record</vt:lpstr>
      <vt:lpstr>PowerPoint Presentation</vt:lpstr>
      <vt:lpstr>Creating a new BIBFRAME record</vt:lpstr>
      <vt:lpstr>Creating a new BIBFRAME record</vt:lpstr>
      <vt:lpstr>Creating a new BIBFRAME record</vt:lpstr>
      <vt:lpstr>PowerPoint Presentation</vt:lpstr>
      <vt:lpstr>Creating a new BIBFRAME record from a template</vt:lpstr>
      <vt:lpstr>Creating a new BIBFRAME record from a template</vt:lpstr>
      <vt:lpstr>Creating a new BIBFRAME record from a template</vt:lpstr>
      <vt:lpstr>Creating a new BIBFRAME record from a template</vt:lpstr>
      <vt:lpstr>PowerPoint Presentation</vt:lpstr>
      <vt:lpstr>Creating a new BIBFRAME record from blank</vt:lpstr>
      <vt:lpstr>Creating a new BIBFRAME record from blank</vt:lpstr>
      <vt:lpstr>Creating a new BIBFRAME record from blank</vt:lpstr>
      <vt:lpstr>Creating a new BIBFRAME record from blank</vt:lpstr>
      <vt:lpstr>PowerPoint Presentation</vt:lpstr>
      <vt:lpstr>Adding a field or section to a BIBFRAME record</vt:lpstr>
      <vt:lpstr>Adding a field or section to a BIBFRAME record</vt:lpstr>
      <vt:lpstr>Adding a field or section to a BIBFRAME record</vt:lpstr>
      <vt:lpstr>Adding a field or section to a BIBFRAME record</vt:lpstr>
      <vt:lpstr>Adding a field or section to a BIBFRAME record</vt:lpstr>
      <vt:lpstr>Adding a field or section to a BIBFRAME record</vt:lpstr>
      <vt:lpstr>PowerPoint Presentation</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Adding a field to a BIBFRAME record - two live examples</vt:lpstr>
      <vt:lpstr>PowerPoint Presentation</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Adding a section to a BIBFRAME record - two live examples</vt:lpstr>
      <vt:lpstr>PowerPoint Presentation</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Duplicating and removing fields</vt:lpstr>
      <vt:lpstr>PowerPoint Presentation</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Using the "Lookup" to enter a value in the field</vt:lpstr>
      <vt:lpstr>PowerPoint Presentation</vt:lpstr>
      <vt:lpstr>Not using the "Lookup" to enter a value in the field</vt:lpstr>
      <vt:lpstr>Not using the "Lookup" to enter a value in the field</vt:lpstr>
      <vt:lpstr>Not using the "Lookup" to enter a value in the field</vt:lpstr>
      <vt:lpstr>PowerPoint Presentation</vt:lpstr>
      <vt:lpstr>Obtaining information (help) about a specific field</vt:lpstr>
      <vt:lpstr>Obtaining information (help) about a specific field</vt:lpstr>
      <vt:lpstr>Obtaining information (help) about a specific field</vt:lpstr>
      <vt:lpstr>Obtaining information (help) about a specific field</vt:lpstr>
      <vt:lpstr>Obtaining information (help) about a specific field</vt:lpstr>
      <vt:lpstr>Obtaining information (help) about a specific field</vt:lpstr>
      <vt:lpstr>Obtaining information (help) about a specific field</vt:lpstr>
      <vt:lpstr>Obtaining information (help) about a specific field</vt:lpstr>
      <vt:lpstr>Obtaining information (help) about a specific field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2026-04-12T04:33:07Z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